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3B_BEDDADF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26"/>
  </p:notesMasterIdLst>
  <p:sldIdLst>
    <p:sldId id="256" r:id="rId5"/>
    <p:sldId id="290" r:id="rId6"/>
    <p:sldId id="309" r:id="rId7"/>
    <p:sldId id="311" r:id="rId8"/>
    <p:sldId id="306" r:id="rId9"/>
    <p:sldId id="285" r:id="rId10"/>
    <p:sldId id="318" r:id="rId11"/>
    <p:sldId id="314" r:id="rId12"/>
    <p:sldId id="310" r:id="rId13"/>
    <p:sldId id="315" r:id="rId14"/>
    <p:sldId id="319" r:id="rId15"/>
    <p:sldId id="328" r:id="rId16"/>
    <p:sldId id="320" r:id="rId17"/>
    <p:sldId id="326" r:id="rId18"/>
    <p:sldId id="327" r:id="rId19"/>
    <p:sldId id="265" r:id="rId20"/>
    <p:sldId id="316" r:id="rId21"/>
    <p:sldId id="323" r:id="rId22"/>
    <p:sldId id="325" r:id="rId23"/>
    <p:sldId id="324"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C545B5-2CFE-EB11-D9C4-720860B74297}" name="Kathleen Enns" initials="KE" userId="S::kathleen.enns@cgu.edu::7e673fcb-34ba-4b80-9cee-d2a544ebd75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C2648-8EE8-4A84-8FC4-C13F9BF62959}" v="252" dt="2022-12-06T05:24:03.682"/>
    <p1510:client id="{0BE477B6-C5F4-4033-8C38-7F1E4E6C513A}" v="256" dt="2022-12-05T04:46:42.326"/>
    <p1510:client id="{157FEB30-B8B4-40DD-8F88-8F0CFEB1BFC1}" v="225" dt="2022-12-06T23:26:29.472"/>
    <p1510:client id="{2D9EDD65-4108-4FE3-B6A2-9E1C99D4FE4C}" v="6" dt="2022-12-06T05:47:37.027"/>
    <p1510:client id="{44FEB4D5-76AC-4E4A-A929-F3D42F6E2540}" v="29" dt="2022-12-06T05:52:01.760"/>
    <p1510:client id="{6A23BA1C-2252-4C70-A154-D2992C0A65B1}" v="6" dt="2022-12-02T01:47:58.653"/>
    <p1510:client id="{73CF427A-3B9A-4477-AA5A-2ED0717D510A}" v="400" dt="2022-12-06T22:18:26.514"/>
    <p1510:client id="{74D8FBAF-CD5A-4240-89DC-10B174C7028A}" v="766" dt="2022-12-06T05:42:16.028"/>
    <p1510:client id="{8DD53C65-3C20-4C93-82EE-7CB4466BDCD2}" v="28" dt="2022-12-06T23:27:47.468"/>
    <p1510:client id="{8DF8E419-1470-4477-B872-AE31FE0A2924}" v="95" dt="2022-12-06T22:38:47.793"/>
    <p1510:client id="{94E8C170-3A73-4E74-8FAD-688760544658}" v="7" dt="2022-12-06T04:28:39.424"/>
    <p1510:client id="{B77C319E-79BB-4000-AFEC-AE84EB5437B8}" v="40" dt="2022-12-02T01:29:11.215"/>
    <p1510:client id="{BF549467-E4E3-412D-881E-C27815656B84}" v="41" dt="2022-12-06T07:14:37.418"/>
    <p1510:client id="{C58ECBC4-D9EB-4C96-89C1-29F5B23F855C}" v="1226" dt="2022-12-02T08:41:51.292"/>
    <p1510:client id="{D10CAAF0-C910-448F-9CC8-5D815632EFF4}" v="80" dt="2022-12-02T01:54:24.436"/>
    <p1510:client id="{E1DF462B-7343-496D-BD46-2E748411986B}" v="267" dt="2022-12-02T02:07:44.762"/>
    <p1510:client id="{EF9642AA-6749-497B-8C4F-EEB096EEF6C4}" v="280" dt="2022-12-02T01:46:26.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3B_BEDDADF5.xml><?xml version="1.0" encoding="utf-8"?>
<p188:cmLst xmlns:a="http://schemas.openxmlformats.org/drawingml/2006/main" xmlns:r="http://schemas.openxmlformats.org/officeDocument/2006/relationships" xmlns:p188="http://schemas.microsoft.com/office/powerpoint/2018/8/main">
  <p188:cm id="{B75CB1D4-B350-4854-AD29-C516E1671011}" authorId="{29C545B5-2CFE-EB11-D9C4-720860B74297}" status="resolved" created="2022-12-06T04:28:39.424" complete="100000">
    <pc:sldMkLst xmlns:pc="http://schemas.microsoft.com/office/powerpoint/2013/main/command">
      <pc:docMk/>
      <pc:sldMk cId="3202199029" sldId="315"/>
    </pc:sldMkLst>
    <p188:txBody>
      <a:bodyPr/>
      <a:lstStyle/>
      <a:p>
        <a:r>
          <a:rPr lang="en-US"/>
          <a:t>can these all be live demos?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DDA85-BFD4-4D27-A10B-C862D557E9AA}"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33D45-B7C6-49E8-BE8D-0FEF5A6044CA}" type="slidenum">
              <a:rPr lang="en-US" smtClean="0"/>
              <a:t>‹#›</a:t>
            </a:fld>
            <a:endParaRPr lang="en-US"/>
          </a:p>
        </p:txBody>
      </p:sp>
    </p:spTree>
    <p:extLst>
      <p:ext uri="{BB962C8B-B14F-4D97-AF65-F5344CB8AC3E}">
        <p14:creationId xmlns:p14="http://schemas.microsoft.com/office/powerpoint/2010/main" val="378706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Date?</a:t>
            </a:r>
          </a:p>
        </p:txBody>
      </p:sp>
      <p:sp>
        <p:nvSpPr>
          <p:cNvPr id="4" name="Slide Number Placeholder 3"/>
          <p:cNvSpPr>
            <a:spLocks noGrp="1"/>
          </p:cNvSpPr>
          <p:nvPr>
            <p:ph type="sldNum" sz="quarter" idx="5"/>
          </p:nvPr>
        </p:nvSpPr>
        <p:spPr/>
        <p:txBody>
          <a:bodyPr/>
          <a:lstStyle/>
          <a:p>
            <a:fld id="{D6C33D45-B7C6-49E8-BE8D-0FEF5A6044CA}" type="slidenum">
              <a:rPr lang="en-US" smtClean="0"/>
              <a:t>3</a:t>
            </a:fld>
            <a:endParaRPr lang="en-US"/>
          </a:p>
        </p:txBody>
      </p:sp>
    </p:spTree>
    <p:extLst>
      <p:ext uri="{BB962C8B-B14F-4D97-AF65-F5344CB8AC3E}">
        <p14:creationId xmlns:p14="http://schemas.microsoft.com/office/powerpoint/2010/main" val="3533173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16</a:t>
            </a:fld>
            <a:endParaRPr lang="en-US"/>
          </a:p>
        </p:txBody>
      </p:sp>
    </p:spTree>
    <p:extLst>
      <p:ext uri="{BB962C8B-B14F-4D97-AF65-F5344CB8AC3E}">
        <p14:creationId xmlns:p14="http://schemas.microsoft.com/office/powerpoint/2010/main" val="240931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17</a:t>
            </a:fld>
            <a:endParaRPr lang="en-US"/>
          </a:p>
        </p:txBody>
      </p:sp>
    </p:spTree>
    <p:extLst>
      <p:ext uri="{BB962C8B-B14F-4D97-AF65-F5344CB8AC3E}">
        <p14:creationId xmlns:p14="http://schemas.microsoft.com/office/powerpoint/2010/main" val="96141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 Walk-Through of an example User Experience</a:t>
            </a:r>
          </a:p>
        </p:txBody>
      </p:sp>
      <p:sp>
        <p:nvSpPr>
          <p:cNvPr id="4" name="Slide Number Placeholder 3"/>
          <p:cNvSpPr>
            <a:spLocks noGrp="1"/>
          </p:cNvSpPr>
          <p:nvPr>
            <p:ph type="sldNum" sz="quarter" idx="5"/>
          </p:nvPr>
        </p:nvSpPr>
        <p:spPr/>
        <p:txBody>
          <a:bodyPr/>
          <a:lstStyle/>
          <a:p>
            <a:fld id="{D6C33D45-B7C6-49E8-BE8D-0FEF5A6044CA}" type="slidenum">
              <a:rPr lang="en-US" smtClean="0"/>
              <a:t>18</a:t>
            </a:fld>
            <a:endParaRPr lang="en-US"/>
          </a:p>
        </p:txBody>
      </p:sp>
    </p:spTree>
    <p:extLst>
      <p:ext uri="{BB962C8B-B14F-4D97-AF65-F5344CB8AC3E}">
        <p14:creationId xmlns:p14="http://schemas.microsoft.com/office/powerpoint/2010/main" val="267418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Place Holders, feel free to edit / remove graphics in this slide</a:t>
            </a:r>
          </a:p>
        </p:txBody>
      </p:sp>
      <p:sp>
        <p:nvSpPr>
          <p:cNvPr id="4" name="Slide Number Placeholder 3"/>
          <p:cNvSpPr>
            <a:spLocks noGrp="1"/>
          </p:cNvSpPr>
          <p:nvPr>
            <p:ph type="sldNum" sz="quarter" idx="5"/>
          </p:nvPr>
        </p:nvSpPr>
        <p:spPr/>
        <p:txBody>
          <a:bodyPr/>
          <a:lstStyle/>
          <a:p>
            <a:fld id="{D6C33D45-B7C6-49E8-BE8D-0FEF5A6044CA}" type="slidenum">
              <a:rPr lang="en-US" smtClean="0"/>
              <a:t>19</a:t>
            </a:fld>
            <a:endParaRPr lang="en-US"/>
          </a:p>
        </p:txBody>
      </p:sp>
    </p:spTree>
    <p:extLst>
      <p:ext uri="{BB962C8B-B14F-4D97-AF65-F5344CB8AC3E}">
        <p14:creationId xmlns:p14="http://schemas.microsoft.com/office/powerpoint/2010/main" val="59107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90000"/>
              </a:lnSpc>
              <a:spcBef>
                <a:spcPts val="1400"/>
              </a:spcBef>
            </a:pPr>
            <a:r>
              <a:rPr lang="en-US">
                <a:cs typeface="Calibri"/>
              </a:rPr>
              <a:t>How we integrated Python with GIS application and Flask plugin</a:t>
            </a:r>
            <a:endParaRPr lang="en-US"/>
          </a:p>
          <a:p>
            <a:pPr marL="45720">
              <a:lnSpc>
                <a:spcPct val="90000"/>
              </a:lnSpc>
              <a:spcBef>
                <a:spcPts val="1400"/>
              </a:spcBef>
            </a:pPr>
            <a:endParaRPr lang="en-US">
              <a:cs typeface="Calibri"/>
            </a:endParaRPr>
          </a:p>
          <a:p>
            <a:pPr marL="45720">
              <a:lnSpc>
                <a:spcPct val="90000"/>
              </a:lnSpc>
              <a:spcBef>
                <a:spcPts val="1400"/>
              </a:spcBef>
            </a:pPr>
            <a:r>
              <a:rPr lang="en-US"/>
              <a:t>1) We learned how to integrate GIS mapping / APIs with Python and Flask plugin's to create a web based GIS Application.</a:t>
            </a:r>
            <a:endParaRPr lang="en-US">
              <a:cs typeface="Calibri"/>
            </a:endParaRPr>
          </a:p>
          <a:p>
            <a:pPr marL="45720">
              <a:lnSpc>
                <a:spcPct val="90000"/>
              </a:lnSpc>
              <a:spcBef>
                <a:spcPts val="1400"/>
              </a:spcBef>
            </a:pPr>
            <a:r>
              <a:rPr lang="en-US"/>
              <a:t>2) We learned how to implement different testing frameworks, including unit testing and effective </a:t>
            </a:r>
            <a:r>
              <a:rPr lang="en-US" err="1"/>
              <a:t>py</a:t>
            </a:r>
            <a:r>
              <a:rPr lang="en-US"/>
              <a:t>-testing. In doing so, we learned that test driven development is extremely beneficial as it hard to write tests for code after it is written</a:t>
            </a:r>
            <a:r>
              <a:rPr lang="en-US">
                <a:cs typeface="Calibri"/>
              </a:rPr>
              <a:t> </a:t>
            </a:r>
            <a:endParaRPr lang="en-US"/>
          </a:p>
          <a:p>
            <a:pPr marL="45720">
              <a:lnSpc>
                <a:spcPct val="90000"/>
              </a:lnSpc>
              <a:spcBef>
                <a:spcPts val="1400"/>
              </a:spcBef>
            </a:pPr>
            <a:endParaRPr lang="en-US">
              <a:cs typeface="Calibri"/>
            </a:endParaRPr>
          </a:p>
          <a:p>
            <a:pPr marL="45720">
              <a:lnSpc>
                <a:spcPct val="90000"/>
              </a:lnSpc>
              <a:spcBef>
                <a:spcPts val="1400"/>
              </a:spcBef>
            </a:pPr>
            <a:endParaRPr lang="en-US">
              <a:cs typeface="Calibri"/>
            </a:endParaRPr>
          </a:p>
          <a:p>
            <a:pPr marL="45720">
              <a:lnSpc>
                <a:spcPct val="90000"/>
              </a:lnSpc>
              <a:spcBef>
                <a:spcPts val="1400"/>
              </a:spcBef>
            </a:pPr>
            <a:endParaRPr lang="en-US"/>
          </a:p>
          <a:p>
            <a:pPr marL="45720">
              <a:lnSpc>
                <a:spcPct val="90000"/>
              </a:lnSpc>
              <a:spcBef>
                <a:spcPts val="1400"/>
              </a:spcBef>
            </a:pPr>
            <a:endParaRPr lang="en-US"/>
          </a:p>
          <a:p>
            <a:pPr marL="45720">
              <a:lnSpc>
                <a:spcPct val="90000"/>
              </a:lnSpc>
              <a:spcBef>
                <a:spcPts val="1400"/>
              </a:spcBef>
            </a:pPr>
            <a:r>
              <a:rPr lang="en-US"/>
              <a:t>Subscribe to Agile Methodologies and utilize online resources (</a:t>
            </a:r>
            <a:r>
              <a:rPr lang="en-US" err="1"/>
              <a:t>eg.</a:t>
            </a:r>
            <a:r>
              <a:rPr lang="en-US"/>
              <a:t> Stack </a:t>
            </a:r>
            <a:r>
              <a:rPr lang="en-US" err="1"/>
              <a:t>OverFlow</a:t>
            </a:r>
            <a:r>
              <a:rPr lang="en-US"/>
              <a:t>); and know there are many ways to do the same thing!</a:t>
            </a:r>
            <a:endParaRPr lang="en-US">
              <a:cs typeface="Calibri"/>
            </a:endParaRPr>
          </a:p>
          <a:p>
            <a:pPr marL="45720">
              <a:lnSpc>
                <a:spcPct val="90000"/>
              </a:lnSpc>
              <a:spcBef>
                <a:spcPts val="1400"/>
              </a:spcBef>
            </a:pPr>
            <a:r>
              <a:rPr lang="en-US"/>
              <a:t>This needs editing</a:t>
            </a:r>
            <a:endParaRPr lang="en-US">
              <a:cs typeface="Calibri" panose="020F0502020204030204"/>
            </a:endParaRPr>
          </a:p>
          <a:p>
            <a:pPr marL="45720">
              <a:lnSpc>
                <a:spcPct val="90000"/>
              </a:lnSpc>
              <a:spcBef>
                <a:spcPts val="1400"/>
              </a:spcBef>
            </a:pPr>
            <a:r>
              <a:rPr lang="en-US"/>
              <a:t>1) Subscribe to Agile Methodologies and utilize amazing online resources (Stack </a:t>
            </a:r>
            <a:r>
              <a:rPr lang="en-US" err="1"/>
              <a:t>OverFlow</a:t>
            </a:r>
            <a:r>
              <a:rPr lang="en-US"/>
              <a:t>) </a:t>
            </a:r>
            <a:endParaRPr lang="en-US">
              <a:cs typeface="Calibri"/>
            </a:endParaRPr>
          </a:p>
          <a:p>
            <a:pPr marL="45720">
              <a:lnSpc>
                <a:spcPct val="90000"/>
              </a:lnSpc>
              <a:spcBef>
                <a:spcPts val="1400"/>
              </a:spcBef>
            </a:pPr>
            <a:r>
              <a:rPr lang="en-US"/>
              <a:t>2) Understanding how to use GitHub is important</a:t>
            </a:r>
            <a:endParaRPr lang="en-US">
              <a:cs typeface="Calibri" panose="020F0502020204030204"/>
            </a:endParaRPr>
          </a:p>
          <a:p>
            <a:pPr marL="45720">
              <a:lnSpc>
                <a:spcPct val="90000"/>
              </a:lnSpc>
              <a:spcBef>
                <a:spcPts val="1400"/>
              </a:spcBef>
            </a:pPr>
            <a:r>
              <a:rPr lang="en-US"/>
              <a:t>3) Development of projects does not always go exactly as planned (maybe delete this one since ours was mostly successful lol but we still had bumps)</a:t>
            </a:r>
            <a:endParaRPr lang="en-US">
              <a:cs typeface="Calibri" panose="020F0502020204030204"/>
            </a:endParaRPr>
          </a:p>
          <a:p>
            <a:pPr marL="45720">
              <a:lnSpc>
                <a:spcPct val="90000"/>
              </a:lnSpc>
              <a:spcBef>
                <a:spcPts val="1400"/>
              </a:spcBef>
            </a:pPr>
            <a:r>
              <a:rPr lang="en-US"/>
              <a:t>             4) Test driven development is extremely beneficial (writing tests after code is hard)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21</a:t>
            </a:fld>
            <a:endParaRPr lang="en-US"/>
          </a:p>
        </p:txBody>
      </p:sp>
    </p:spTree>
    <p:extLst>
      <p:ext uri="{BB962C8B-B14F-4D97-AF65-F5344CB8AC3E}">
        <p14:creationId xmlns:p14="http://schemas.microsoft.com/office/powerpoint/2010/main" val="427177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needs editing</a:t>
            </a:r>
          </a:p>
        </p:txBody>
      </p:sp>
      <p:sp>
        <p:nvSpPr>
          <p:cNvPr id="4" name="Slide Number Placeholder 3"/>
          <p:cNvSpPr>
            <a:spLocks noGrp="1"/>
          </p:cNvSpPr>
          <p:nvPr>
            <p:ph type="sldNum" sz="quarter" idx="5"/>
          </p:nvPr>
        </p:nvSpPr>
        <p:spPr/>
        <p:txBody>
          <a:bodyPr/>
          <a:lstStyle/>
          <a:p>
            <a:fld id="{D6C33D45-B7C6-49E8-BE8D-0FEF5A6044CA}" type="slidenum">
              <a:rPr lang="en-US" smtClean="0"/>
              <a:t>22</a:t>
            </a:fld>
            <a:endParaRPr lang="en-US"/>
          </a:p>
        </p:txBody>
      </p:sp>
    </p:spTree>
    <p:extLst>
      <p:ext uri="{BB962C8B-B14F-4D97-AF65-F5344CB8AC3E}">
        <p14:creationId xmlns:p14="http://schemas.microsoft.com/office/powerpoint/2010/main" val="328853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Running &amp; Testing the application, and Reporting Testing Coverage</a:t>
            </a:r>
          </a:p>
          <a:p>
            <a:endParaRPr lang="en-US"/>
          </a:p>
          <a:p>
            <a:r>
              <a:rPr lang="en-US"/>
              <a:t>Divide into 4 parts</a:t>
            </a:r>
            <a:endParaRPr lang="en-US">
              <a:cs typeface="Calibri"/>
            </a:endParaRPr>
          </a:p>
          <a:p>
            <a:r>
              <a:rPr lang="en-US">
                <a:cs typeface="Calibri"/>
              </a:rPr>
              <a:t>1) summarize bullet points</a:t>
            </a:r>
          </a:p>
          <a:p>
            <a:r>
              <a:rPr lang="en-US"/>
              <a:t>2) For User Stories, Grey out 6/8 and </a:t>
            </a:r>
            <a:r>
              <a:rPr lang="en-US" err="1"/>
              <a:t>highight</a:t>
            </a:r>
            <a:r>
              <a:rPr lang="en-US"/>
              <a:t> and bold last 2 </a:t>
            </a:r>
            <a:r>
              <a:rPr lang="en-US" err="1"/>
              <a:t>Userstories</a:t>
            </a:r>
            <a:endParaRPr lang="en-US">
              <a:cs typeface="Calibri"/>
            </a:endParaRPr>
          </a:p>
          <a:p>
            <a:r>
              <a:rPr lang="en-US">
                <a:cs typeface="Calibri"/>
              </a:rPr>
              <a:t>- the last 2 user stories were more complicated. This is why, etc. </a:t>
            </a:r>
          </a:p>
          <a:p>
            <a:r>
              <a:rPr lang="en-US">
                <a:cs typeface="Calibri"/>
              </a:rPr>
              <a:t>3)</a:t>
            </a:r>
          </a:p>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4</a:t>
            </a:fld>
            <a:endParaRPr lang="en-US"/>
          </a:p>
        </p:txBody>
      </p:sp>
    </p:spTree>
    <p:extLst>
      <p:ext uri="{BB962C8B-B14F-4D97-AF65-F5344CB8AC3E}">
        <p14:creationId xmlns:p14="http://schemas.microsoft.com/office/powerpoint/2010/main" val="409676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reason the Dream Team decided this application should be created is because Claremont is a part of all our day-to-day lives through CGU, so it is practical to want to know the Claremont area better as to be able to enjoy everything it has to offer</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STAKEHOLDERS: Everyone in Claremont benefits: users of the app learn more about what there is to do around them, and local businesses and parks, </a:t>
            </a:r>
            <a:r>
              <a:rPr lang="en-US" err="1"/>
              <a:t>etc</a:t>
            </a:r>
            <a:r>
              <a:rPr lang="en-US"/>
              <a:t>, see more customers / visitors as a result.</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5</a:t>
            </a:fld>
            <a:endParaRPr lang="en-US"/>
          </a:p>
        </p:txBody>
      </p:sp>
    </p:spTree>
    <p:extLst>
      <p:ext uri="{BB962C8B-B14F-4D97-AF65-F5344CB8AC3E}">
        <p14:creationId xmlns:p14="http://schemas.microsoft.com/office/powerpoint/2010/main" val="136043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6</a:t>
            </a:fld>
            <a:endParaRPr lang="en-US"/>
          </a:p>
        </p:txBody>
      </p:sp>
    </p:spTree>
    <p:extLst>
      <p:ext uri="{BB962C8B-B14F-4D97-AF65-F5344CB8AC3E}">
        <p14:creationId xmlns:p14="http://schemas.microsoft.com/office/powerpoint/2010/main" val="212025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Stayed the same</a:t>
            </a:r>
          </a:p>
        </p:txBody>
      </p:sp>
      <p:sp>
        <p:nvSpPr>
          <p:cNvPr id="4" name="Slide Number Placeholder 3"/>
          <p:cNvSpPr>
            <a:spLocks noGrp="1"/>
          </p:cNvSpPr>
          <p:nvPr>
            <p:ph type="sldNum" sz="quarter" idx="5"/>
          </p:nvPr>
        </p:nvSpPr>
        <p:spPr/>
        <p:txBody>
          <a:bodyPr/>
          <a:lstStyle/>
          <a:p>
            <a:fld id="{D6C33D45-B7C6-49E8-BE8D-0FEF5A6044CA}" type="slidenum">
              <a:rPr lang="en-US" smtClean="0"/>
              <a:t>9</a:t>
            </a:fld>
            <a:endParaRPr lang="en-US"/>
          </a:p>
        </p:txBody>
      </p:sp>
    </p:spTree>
    <p:extLst>
      <p:ext uri="{BB962C8B-B14F-4D97-AF65-F5344CB8AC3E}">
        <p14:creationId xmlns:p14="http://schemas.microsoft.com/office/powerpoint/2010/main" val="222032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Thoughts on Refactoring, do we discuss this at all in presentation?</a:t>
            </a:r>
          </a:p>
        </p:txBody>
      </p:sp>
      <p:sp>
        <p:nvSpPr>
          <p:cNvPr id="4" name="Slide Number Placeholder 3"/>
          <p:cNvSpPr>
            <a:spLocks noGrp="1"/>
          </p:cNvSpPr>
          <p:nvPr>
            <p:ph type="sldNum" sz="quarter" idx="5"/>
          </p:nvPr>
        </p:nvSpPr>
        <p:spPr/>
        <p:txBody>
          <a:bodyPr/>
          <a:lstStyle/>
          <a:p>
            <a:fld id="{D6C33D45-B7C6-49E8-BE8D-0FEF5A6044CA}" type="slidenum">
              <a:rPr lang="en-US" smtClean="0"/>
              <a:t>10</a:t>
            </a:fld>
            <a:endParaRPr lang="en-US"/>
          </a:p>
        </p:txBody>
      </p:sp>
    </p:spTree>
    <p:extLst>
      <p:ext uri="{BB962C8B-B14F-4D97-AF65-F5344CB8AC3E}">
        <p14:creationId xmlns:p14="http://schemas.microsoft.com/office/powerpoint/2010/main" val="409322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Log-in Screenshots </a:t>
            </a:r>
          </a:p>
        </p:txBody>
      </p:sp>
      <p:sp>
        <p:nvSpPr>
          <p:cNvPr id="4" name="Slide Number Placeholder 3"/>
          <p:cNvSpPr>
            <a:spLocks noGrp="1"/>
          </p:cNvSpPr>
          <p:nvPr>
            <p:ph type="sldNum" sz="quarter" idx="5"/>
          </p:nvPr>
        </p:nvSpPr>
        <p:spPr/>
        <p:txBody>
          <a:bodyPr/>
          <a:lstStyle/>
          <a:p>
            <a:fld id="{D6C33D45-B7C6-49E8-BE8D-0FEF5A6044CA}" type="slidenum">
              <a:rPr lang="en-US" smtClean="0"/>
              <a:t>12</a:t>
            </a:fld>
            <a:endParaRPr lang="en-US"/>
          </a:p>
        </p:txBody>
      </p:sp>
    </p:spTree>
    <p:extLst>
      <p:ext uri="{BB962C8B-B14F-4D97-AF65-F5344CB8AC3E}">
        <p14:creationId xmlns:p14="http://schemas.microsoft.com/office/powerpoint/2010/main" val="164455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init.py</a:t>
            </a:r>
          </a:p>
          <a:p>
            <a:endParaRPr lang="en-US">
              <a:cs typeface="Calibri"/>
            </a:endParaRPr>
          </a:p>
          <a:p>
            <a:r>
              <a:rPr lang="en-US">
                <a:cs typeface="Calibri"/>
              </a:rPr>
              <a:t>Add Admin Homepage that shows most searched categories (</a:t>
            </a:r>
            <a:r>
              <a:rPr lang="en-US" err="1">
                <a:cs typeface="Calibri"/>
              </a:rPr>
              <a:t>prntscreen</a:t>
            </a:r>
            <a:r>
              <a:rPr lang="en-US">
                <a:cs typeface="Calibri"/>
              </a:rPr>
              <a:t>)</a:t>
            </a:r>
          </a:p>
        </p:txBody>
      </p:sp>
      <p:sp>
        <p:nvSpPr>
          <p:cNvPr id="4" name="Slide Number Placeholder 3"/>
          <p:cNvSpPr>
            <a:spLocks noGrp="1"/>
          </p:cNvSpPr>
          <p:nvPr>
            <p:ph type="sldNum" sz="quarter" idx="5"/>
          </p:nvPr>
        </p:nvSpPr>
        <p:spPr/>
        <p:txBody>
          <a:bodyPr/>
          <a:lstStyle/>
          <a:p>
            <a:fld id="{D6C33D45-B7C6-49E8-BE8D-0FEF5A6044CA}" type="slidenum">
              <a:rPr lang="en-US" smtClean="0"/>
              <a:t>13</a:t>
            </a:fld>
            <a:endParaRPr lang="en-US"/>
          </a:p>
        </p:txBody>
      </p:sp>
    </p:spTree>
    <p:extLst>
      <p:ext uri="{BB962C8B-B14F-4D97-AF65-F5344CB8AC3E}">
        <p14:creationId xmlns:p14="http://schemas.microsoft.com/office/powerpoint/2010/main" val="151631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15</a:t>
            </a:fld>
            <a:endParaRPr lang="en-US"/>
          </a:p>
        </p:txBody>
      </p:sp>
    </p:spTree>
    <p:extLst>
      <p:ext uri="{BB962C8B-B14F-4D97-AF65-F5344CB8AC3E}">
        <p14:creationId xmlns:p14="http://schemas.microsoft.com/office/powerpoint/2010/main" val="268026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D9520D4-8F7E-476D-AAF5-D895F71265A6}"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51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418490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53471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59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3CC6F-2588-4EC6-8A12-CFB7908AABCE}"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7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7769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3CC6F-2588-4EC6-8A12-CFB7908AABCE}"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6691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A3CC6F-2588-4EC6-8A12-CFB7908AABCE}"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6094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3CC6F-2588-4EC6-8A12-CFB7908AABCE}"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9509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77060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20743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2A3CC6F-2588-4EC6-8A12-CFB7908AABCE}" type="datetimeFigureOut">
              <a:rPr lang="en-US" smtClean="0"/>
              <a:t>12/6/2022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D9520D4-8F7E-476D-AAF5-D895F71265A6}" type="slidenum">
              <a:rPr lang="en-US" smtClean="0"/>
              <a:t>‹#›</a:t>
            </a:fld>
            <a:endParaRPr lang="en-US"/>
          </a:p>
        </p:txBody>
      </p:sp>
    </p:spTree>
    <p:extLst>
      <p:ext uri="{BB962C8B-B14F-4D97-AF65-F5344CB8AC3E}">
        <p14:creationId xmlns:p14="http://schemas.microsoft.com/office/powerpoint/2010/main" val="26847998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B_BEDDADF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users/katieenns/projects/1" TargetMode="External"/><Relationship Id="rId2" Type="http://schemas.openxmlformats.org/officeDocument/2006/relationships/hyperlink" Target="https://github.com/katieenns/Dream-Tea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460-F4E9-9E54-4622-1A771FC24D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D21553-1506-FF02-4769-03D5BB07479D}"/>
              </a:ext>
            </a:extLst>
          </p:cNvPr>
          <p:cNvSpPr>
            <a:spLocks noGrp="1"/>
          </p:cNvSpPr>
          <p:nvPr>
            <p:ph type="subTitle" idx="1"/>
          </p:nvPr>
        </p:nvSpPr>
        <p:spPr/>
        <p:txBody>
          <a:bodyPr/>
          <a:lstStyle/>
          <a:p>
            <a:endParaRPr lang="en-US"/>
          </a:p>
        </p:txBody>
      </p:sp>
      <p:pic>
        <p:nvPicPr>
          <p:cNvPr id="5" name="Picture 4" descr="A picture containing outdoor, grass, sky, nature&#10;&#10;Description automatically generated">
            <a:extLst>
              <a:ext uri="{FF2B5EF4-FFF2-40B4-BE49-F238E27FC236}">
                <a16:creationId xmlns:a16="http://schemas.microsoft.com/office/drawing/2014/main" id="{A7D0A35A-2010-D652-C323-0D949E8DB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 y="0"/>
            <a:ext cx="12243707" cy="8162471"/>
          </a:xfrm>
          <a:prstGeom prst="rect">
            <a:avLst/>
          </a:prstGeom>
        </p:spPr>
      </p:pic>
      <p:sp>
        <p:nvSpPr>
          <p:cNvPr id="6" name="TextBox 5">
            <a:extLst>
              <a:ext uri="{FF2B5EF4-FFF2-40B4-BE49-F238E27FC236}">
                <a16:creationId xmlns:a16="http://schemas.microsoft.com/office/drawing/2014/main" id="{1B7B822D-B407-84F3-2B16-DE8F621AB176}"/>
              </a:ext>
            </a:extLst>
          </p:cNvPr>
          <p:cNvSpPr txBox="1"/>
          <p:nvPr/>
        </p:nvSpPr>
        <p:spPr>
          <a:xfrm>
            <a:off x="225881" y="282240"/>
            <a:ext cx="3823605" cy="3570208"/>
          </a:xfrm>
          <a:prstGeom prst="rect">
            <a:avLst/>
          </a:prstGeom>
          <a:noFill/>
        </p:spPr>
        <p:txBody>
          <a:bodyPr wrap="square" rtlCol="0">
            <a:spAutoFit/>
          </a:bodyPr>
          <a:lstStyle/>
          <a:p>
            <a:r>
              <a:rPr lang="en-US" sz="3200">
                <a:solidFill>
                  <a:schemeClr val="bg1"/>
                </a:solidFill>
                <a:latin typeface="Amasis MT Pro Black" panose="020B0604020202020204" pitchFamily="18" charset="0"/>
                <a:cs typeface="Aharoni" panose="020B0604020202020204" pitchFamily="2" charset="-79"/>
              </a:rPr>
              <a:t>IST303 Fall 2022</a:t>
            </a:r>
          </a:p>
          <a:p>
            <a:endParaRPr lang="en-US" sz="3200">
              <a:solidFill>
                <a:schemeClr val="bg1"/>
              </a:solidFill>
              <a:latin typeface="Amasis MT Pro Black" panose="020B0604020202020204" pitchFamily="18" charset="0"/>
              <a:cs typeface="Aharoni" panose="020B0604020202020204" pitchFamily="2" charset="-79"/>
            </a:endParaRPr>
          </a:p>
          <a:p>
            <a:r>
              <a:rPr lang="en-US" sz="2800">
                <a:solidFill>
                  <a:schemeClr val="bg1"/>
                </a:solidFill>
                <a:latin typeface="Amasis MT Pro Black" panose="020B0604020202020204" pitchFamily="18" charset="0"/>
                <a:cs typeface="Aharoni" panose="020B0604020202020204" pitchFamily="2" charset="-79"/>
              </a:rPr>
              <a:t>The Dream Team</a:t>
            </a:r>
          </a:p>
          <a:p>
            <a:r>
              <a:rPr lang="en-US" sz="2200">
                <a:latin typeface="Amasis MT Pro Black" panose="020B0604020202020204" pitchFamily="18" charset="0"/>
                <a:cs typeface="Aharoni" panose="020B0604020202020204" pitchFamily="2" charset="-79"/>
              </a:rPr>
              <a:t>Hunter Sayre</a:t>
            </a:r>
          </a:p>
          <a:p>
            <a:r>
              <a:rPr lang="en-US" sz="2200">
                <a:latin typeface="Amasis MT Pro Black" panose="020B0604020202020204" pitchFamily="18" charset="0"/>
                <a:cs typeface="Aharoni" panose="020B0604020202020204" pitchFamily="2" charset="-79"/>
              </a:rPr>
              <a:t>Javier Aguilar</a:t>
            </a:r>
          </a:p>
          <a:p>
            <a:r>
              <a:rPr lang="en-US" sz="2200">
                <a:latin typeface="Amasis MT Pro Black" panose="020B0604020202020204" pitchFamily="18" charset="0"/>
                <a:cs typeface="Aharoni" panose="020B0604020202020204" pitchFamily="2" charset="-79"/>
              </a:rPr>
              <a:t>Katie Enns</a:t>
            </a:r>
          </a:p>
          <a:p>
            <a:r>
              <a:rPr lang="en-US" sz="2200">
                <a:latin typeface="Amasis MT Pro Black" panose="020B0604020202020204" pitchFamily="18" charset="0"/>
                <a:cs typeface="Aharoni" panose="020B0604020202020204" pitchFamily="2" charset="-79"/>
              </a:rPr>
              <a:t>Pankaj Chaudhari</a:t>
            </a:r>
          </a:p>
          <a:p>
            <a:endParaRPr lang="en-US" sz="22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7" name="TextBox 6">
            <a:extLst>
              <a:ext uri="{FF2B5EF4-FFF2-40B4-BE49-F238E27FC236}">
                <a16:creationId xmlns:a16="http://schemas.microsoft.com/office/drawing/2014/main" id="{F85D0B75-BAB1-9D49-B3B7-F37976BE626C}"/>
              </a:ext>
            </a:extLst>
          </p:cNvPr>
          <p:cNvSpPr txBox="1"/>
          <p:nvPr/>
        </p:nvSpPr>
        <p:spPr>
          <a:xfrm>
            <a:off x="3494314" y="2038521"/>
            <a:ext cx="8697686" cy="1200329"/>
          </a:xfrm>
          <a:prstGeom prst="rect">
            <a:avLst/>
          </a:prstGeom>
          <a:noFill/>
        </p:spPr>
        <p:txBody>
          <a:bodyPr wrap="square" rtlCol="0">
            <a:spAutoFit/>
          </a:bodyPr>
          <a:lstStyle/>
          <a:p>
            <a:r>
              <a:rPr lang="en-US" sz="4800">
                <a:solidFill>
                  <a:schemeClr val="bg1"/>
                </a:solidFill>
                <a:latin typeface="Amasis MT Pro Black" panose="020B0604020202020204" pitchFamily="18" charset="0"/>
                <a:cs typeface="Aharoni" panose="020B0604020202020204" pitchFamily="2" charset="-79"/>
              </a:rPr>
              <a:t>“claremont-presents.com”</a:t>
            </a:r>
            <a:endParaRPr lang="en-US" sz="4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8" name="TextBox 7">
            <a:extLst>
              <a:ext uri="{FF2B5EF4-FFF2-40B4-BE49-F238E27FC236}">
                <a16:creationId xmlns:a16="http://schemas.microsoft.com/office/drawing/2014/main" id="{0FA05D73-A76B-4E8C-236F-CB97D3C321BA}"/>
              </a:ext>
            </a:extLst>
          </p:cNvPr>
          <p:cNvSpPr txBox="1"/>
          <p:nvPr/>
        </p:nvSpPr>
        <p:spPr>
          <a:xfrm>
            <a:off x="3042552" y="3134299"/>
            <a:ext cx="8697686" cy="892552"/>
          </a:xfrm>
          <a:prstGeom prst="rect">
            <a:avLst/>
          </a:prstGeom>
          <a:noFill/>
        </p:spPr>
        <p:txBody>
          <a:bodyPr wrap="square" lIns="91440" tIns="45720" rIns="91440" bIns="45720" rtlCol="0" anchor="t">
            <a:spAutoFit/>
          </a:bodyPr>
          <a:lstStyle/>
          <a:p>
            <a:pPr algn="r"/>
            <a:r>
              <a:rPr lang="en-US" sz="2800">
                <a:solidFill>
                  <a:schemeClr val="bg1"/>
                </a:solidFill>
                <a:latin typeface="Amasis MT Pro Black"/>
                <a:cs typeface="Aharoni"/>
              </a:rPr>
              <a:t>Final Presentation</a:t>
            </a:r>
          </a:p>
          <a:p>
            <a:endParaRPr lang="en-US" sz="2400">
              <a:latin typeface="Amasis MT Pro Black" panose="020B0604020202020204" pitchFamily="18" charset="0"/>
              <a:cs typeface="Aharoni" panose="020B0604020202020204" pitchFamily="2" charset="-79"/>
            </a:endParaRPr>
          </a:p>
        </p:txBody>
      </p:sp>
    </p:spTree>
    <p:extLst>
      <p:ext uri="{BB962C8B-B14F-4D97-AF65-F5344CB8AC3E}">
        <p14:creationId xmlns:p14="http://schemas.microsoft.com/office/powerpoint/2010/main" val="301666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40565" y="299743"/>
            <a:ext cx="9875520" cy="1356360"/>
          </a:xfrm>
        </p:spPr>
        <p:txBody>
          <a:bodyPr/>
          <a:lstStyle/>
          <a:p>
            <a:r>
              <a:rPr lang="en-US">
                <a:solidFill>
                  <a:srgbClr val="002060"/>
                </a:solidFill>
              </a:rPr>
              <a:t>Milestone 2 </a:t>
            </a:r>
            <a:br>
              <a:rPr lang="en-US"/>
            </a:br>
            <a:r>
              <a:rPr lang="en-US">
                <a:solidFill>
                  <a:srgbClr val="002060"/>
                </a:solidFill>
              </a:rPr>
              <a:t>Database and Admin Controls </a:t>
            </a:r>
            <a:r>
              <a:rPr lang="en-US"/>
              <a:t>/ Coding</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7" name="Picture 7" descr="Table&#10;&#10;Description automatically generated">
            <a:extLst>
              <a:ext uri="{FF2B5EF4-FFF2-40B4-BE49-F238E27FC236}">
                <a16:creationId xmlns:a16="http://schemas.microsoft.com/office/drawing/2014/main" id="{CDACA36A-1C93-187B-BF45-E3DA4E4F9EAA}"/>
              </a:ext>
            </a:extLst>
          </p:cNvPr>
          <p:cNvPicPr>
            <a:picLocks noChangeAspect="1"/>
          </p:cNvPicPr>
          <p:nvPr/>
        </p:nvPicPr>
        <p:blipFill rotWithShape="1">
          <a:blip r:embed="rId4"/>
          <a:srcRect t="-186" r="173" b="22222"/>
          <a:stretch/>
        </p:blipFill>
        <p:spPr>
          <a:xfrm>
            <a:off x="415159" y="2419800"/>
            <a:ext cx="4770399" cy="1453690"/>
          </a:xfrm>
          <a:prstGeom prst="rect">
            <a:avLst/>
          </a:prstGeom>
        </p:spPr>
      </p:pic>
      <p:sp>
        <p:nvSpPr>
          <p:cNvPr id="9" name="Content Placeholder 2">
            <a:extLst>
              <a:ext uri="{FF2B5EF4-FFF2-40B4-BE49-F238E27FC236}">
                <a16:creationId xmlns:a16="http://schemas.microsoft.com/office/drawing/2014/main" id="{0BCD019A-509E-606A-6CC0-DAF561CD3482}"/>
              </a:ext>
            </a:extLst>
          </p:cNvPr>
          <p:cNvSpPr txBox="1">
            <a:spLocks/>
          </p:cNvSpPr>
          <p:nvPr/>
        </p:nvSpPr>
        <p:spPr>
          <a:xfrm>
            <a:off x="9151882" y="2017203"/>
            <a:ext cx="1661665" cy="373120"/>
          </a:xfrm>
          <a:prstGeom prst="rect">
            <a:avLst/>
          </a:prstGeom>
        </p:spPr>
        <p:txBody>
          <a:bodyPr vert="horz" lIns="91440" tIns="45720" rIns="91440" bIns="45720" rtlCol="0" anchor="t">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a:solidFill>
                  <a:srgbClr val="002060"/>
                </a:solidFill>
              </a:rPr>
              <a:t>To Product!</a:t>
            </a:r>
            <a:endParaRPr lang="en-US">
              <a:solidFill>
                <a:srgbClr val="002060"/>
              </a:solidFill>
            </a:endParaRPr>
          </a:p>
        </p:txBody>
      </p:sp>
      <p:sp>
        <p:nvSpPr>
          <p:cNvPr id="10" name="Content Placeholder 2">
            <a:extLst>
              <a:ext uri="{FF2B5EF4-FFF2-40B4-BE49-F238E27FC236}">
                <a16:creationId xmlns:a16="http://schemas.microsoft.com/office/drawing/2014/main" id="{DF063D4A-7F1E-9551-3D64-FE29B4FB11BF}"/>
              </a:ext>
            </a:extLst>
          </p:cNvPr>
          <p:cNvSpPr txBox="1">
            <a:spLocks/>
          </p:cNvSpPr>
          <p:nvPr/>
        </p:nvSpPr>
        <p:spPr>
          <a:xfrm>
            <a:off x="533399" y="1938377"/>
            <a:ext cx="5340285" cy="596463"/>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a:solidFill>
                  <a:srgbClr val="002060"/>
                </a:solidFill>
              </a:rPr>
              <a:t>From Prototype!</a:t>
            </a:r>
            <a:endParaRPr lang="en-US">
              <a:solidFill>
                <a:srgbClr val="002060"/>
              </a:solidFill>
            </a:endParaRPr>
          </a:p>
        </p:txBody>
      </p:sp>
      <p:sp>
        <p:nvSpPr>
          <p:cNvPr id="11" name="Arrow: Bent 10">
            <a:extLst>
              <a:ext uri="{FF2B5EF4-FFF2-40B4-BE49-F238E27FC236}">
                <a16:creationId xmlns:a16="http://schemas.microsoft.com/office/drawing/2014/main" id="{2A804DAB-1D7E-8A6F-5838-3455063C67E8}"/>
              </a:ext>
            </a:extLst>
          </p:cNvPr>
          <p:cNvSpPr/>
          <p:nvPr/>
        </p:nvSpPr>
        <p:spPr>
          <a:xfrm rot="5400000">
            <a:off x="5852947" y="-2890343"/>
            <a:ext cx="748861" cy="98271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3" descr="A picture containing table&#10;&#10;Description automatically generated">
            <a:extLst>
              <a:ext uri="{FF2B5EF4-FFF2-40B4-BE49-F238E27FC236}">
                <a16:creationId xmlns:a16="http://schemas.microsoft.com/office/drawing/2014/main" id="{91DD3978-4290-7FEA-5FDF-B537F787E546}"/>
              </a:ext>
            </a:extLst>
          </p:cNvPr>
          <p:cNvPicPr>
            <a:picLocks noChangeAspect="1"/>
          </p:cNvPicPr>
          <p:nvPr/>
        </p:nvPicPr>
        <p:blipFill>
          <a:blip r:embed="rId5"/>
          <a:stretch>
            <a:fillRect/>
          </a:stretch>
        </p:blipFill>
        <p:spPr>
          <a:xfrm>
            <a:off x="3459898" y="4184720"/>
            <a:ext cx="1725082" cy="2221861"/>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id="{33B47902-826A-F802-2179-C70EBFA17ECB}"/>
              </a:ext>
            </a:extLst>
          </p:cNvPr>
          <p:cNvPicPr>
            <a:picLocks noChangeAspect="1"/>
          </p:cNvPicPr>
          <p:nvPr/>
        </p:nvPicPr>
        <p:blipFill>
          <a:blip r:embed="rId6"/>
          <a:stretch>
            <a:fillRect/>
          </a:stretch>
        </p:blipFill>
        <p:spPr>
          <a:xfrm>
            <a:off x="5326573" y="2531606"/>
            <a:ext cx="6424047" cy="3401813"/>
          </a:xfrm>
          <a:prstGeom prst="rect">
            <a:avLst/>
          </a:prstGeom>
        </p:spPr>
      </p:pic>
      <p:sp>
        <p:nvSpPr>
          <p:cNvPr id="14" name="Arrow: Right 13">
            <a:extLst>
              <a:ext uri="{FF2B5EF4-FFF2-40B4-BE49-F238E27FC236}">
                <a16:creationId xmlns:a16="http://schemas.microsoft.com/office/drawing/2014/main" id="{F4C0090D-9418-5FE5-9478-5A740418DD46}"/>
              </a:ext>
            </a:extLst>
          </p:cNvPr>
          <p:cNvSpPr/>
          <p:nvPr/>
        </p:nvSpPr>
        <p:spPr>
          <a:xfrm rot="2580000">
            <a:off x="2186353" y="4243753"/>
            <a:ext cx="1230923" cy="386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19902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DF979F42-3A35-DF2E-D8A1-E032D3A0CFD4}"/>
              </a:ext>
            </a:extLst>
          </p:cNvPr>
          <p:cNvPicPr>
            <a:picLocks noChangeAspect="1"/>
          </p:cNvPicPr>
          <p:nvPr/>
        </p:nvPicPr>
        <p:blipFill>
          <a:blip r:embed="rId3"/>
          <a:stretch>
            <a:fillRect/>
          </a:stretch>
        </p:blipFill>
        <p:spPr>
          <a:xfrm>
            <a:off x="562708" y="1787007"/>
            <a:ext cx="6037385" cy="2240630"/>
          </a:xfrm>
          <a:prstGeom prst="rect">
            <a:avLst/>
          </a:prstGeom>
        </p:spPr>
      </p:pic>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163672" y="299743"/>
            <a:ext cx="9875520" cy="1356360"/>
          </a:xfrm>
        </p:spPr>
        <p:txBody>
          <a:bodyPr/>
          <a:lstStyle/>
          <a:p>
            <a:r>
              <a:rPr lang="en-US">
                <a:solidFill>
                  <a:srgbClr val="002060"/>
                </a:solidFill>
              </a:rPr>
              <a:t>Milestone 2 </a:t>
            </a:r>
            <a:br>
              <a:rPr lang="en-US"/>
            </a:br>
            <a:r>
              <a:rPr lang="en-US"/>
              <a:t>DB Code Example</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4" name="Content Placeholder 3">
            <a:extLst>
              <a:ext uri="{FF2B5EF4-FFF2-40B4-BE49-F238E27FC236}">
                <a16:creationId xmlns:a16="http://schemas.microsoft.com/office/drawing/2014/main" id="{2C2798DD-84D4-D329-138C-6116A9A4AA9D}"/>
              </a:ext>
            </a:extLst>
          </p:cNvPr>
          <p:cNvSpPr>
            <a:spLocks noGrp="1"/>
          </p:cNvSpPr>
          <p:nvPr>
            <p:ph idx="1"/>
          </p:nvPr>
        </p:nvSpPr>
        <p:spPr>
          <a:xfrm>
            <a:off x="1084385" y="4261338"/>
            <a:ext cx="4550594" cy="2303584"/>
          </a:xfrm>
        </p:spPr>
        <p:txBody>
          <a:bodyPr vert="horz" lIns="91440" tIns="45720" rIns="91440" bIns="45720" rtlCol="0" anchor="t">
            <a:normAutofit lnSpcReduction="10000"/>
          </a:bodyPr>
          <a:lstStyle/>
          <a:p>
            <a:pPr marL="45720" indent="0">
              <a:buNone/>
            </a:pPr>
            <a:r>
              <a:rPr lang="en-US" u="sng"/>
              <a:t>Database Tables:</a:t>
            </a:r>
          </a:p>
          <a:p>
            <a:r>
              <a:rPr lang="en-US"/>
              <a:t>Categories</a:t>
            </a:r>
          </a:p>
          <a:p>
            <a:r>
              <a:rPr lang="en-US"/>
              <a:t>Subcategories</a:t>
            </a:r>
          </a:p>
          <a:p>
            <a:r>
              <a:rPr lang="en-US"/>
              <a:t>User</a:t>
            </a:r>
          </a:p>
          <a:p>
            <a:r>
              <a:rPr lang="en-US"/>
              <a:t>Search Transactions</a:t>
            </a:r>
          </a:p>
        </p:txBody>
      </p:sp>
      <p:pic>
        <p:nvPicPr>
          <p:cNvPr id="8" name="Picture 8" descr="Text&#10;&#10;Description automatically generated">
            <a:extLst>
              <a:ext uri="{FF2B5EF4-FFF2-40B4-BE49-F238E27FC236}">
                <a16:creationId xmlns:a16="http://schemas.microsoft.com/office/drawing/2014/main" id="{97B3024F-70A3-D7C2-F33C-171D2BCAAE6A}"/>
              </a:ext>
            </a:extLst>
          </p:cNvPr>
          <p:cNvPicPr>
            <a:picLocks noChangeAspect="1"/>
          </p:cNvPicPr>
          <p:nvPr/>
        </p:nvPicPr>
        <p:blipFill>
          <a:blip r:embed="rId4"/>
          <a:stretch>
            <a:fillRect/>
          </a:stretch>
        </p:blipFill>
        <p:spPr>
          <a:xfrm>
            <a:off x="5779475" y="2367904"/>
            <a:ext cx="5908432" cy="3974436"/>
          </a:xfrm>
          <a:prstGeom prst="rect">
            <a:avLst/>
          </a:prstGeom>
        </p:spPr>
      </p:pic>
      <p:sp>
        <p:nvSpPr>
          <p:cNvPr id="10" name="Content Placeholder 3">
            <a:extLst>
              <a:ext uri="{FF2B5EF4-FFF2-40B4-BE49-F238E27FC236}">
                <a16:creationId xmlns:a16="http://schemas.microsoft.com/office/drawing/2014/main" id="{AACFD3AC-49B4-ACF2-2EE5-A565113877BE}"/>
              </a:ext>
            </a:extLst>
          </p:cNvPr>
          <p:cNvSpPr txBox="1">
            <a:spLocks/>
          </p:cNvSpPr>
          <p:nvPr/>
        </p:nvSpPr>
        <p:spPr>
          <a:xfrm>
            <a:off x="6676711" y="381001"/>
            <a:ext cx="5392981" cy="24208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u="sng">
                <a:solidFill>
                  <a:schemeClr val="tx1"/>
                </a:solidFill>
              </a:rPr>
              <a:t>Process:</a:t>
            </a:r>
          </a:p>
          <a:p>
            <a:r>
              <a:rPr lang="en-US">
                <a:solidFill>
                  <a:schemeClr val="tx1"/>
                </a:solidFill>
              </a:rPr>
              <a:t>Initialize DB, Check if DB exists, </a:t>
            </a:r>
          </a:p>
          <a:p>
            <a:r>
              <a:rPr lang="en-US">
                <a:solidFill>
                  <a:schemeClr val="tx1"/>
                </a:solidFill>
              </a:rPr>
              <a:t>Create Classes for Tables,</a:t>
            </a:r>
          </a:p>
          <a:p>
            <a:r>
              <a:rPr lang="en-US">
                <a:solidFill>
                  <a:schemeClr val="tx1"/>
                </a:solidFill>
              </a:rPr>
              <a:t>Create Database Interaction / Connections</a:t>
            </a:r>
          </a:p>
          <a:p>
            <a:endParaRPr lang="en-US"/>
          </a:p>
        </p:txBody>
      </p:sp>
    </p:spTree>
    <p:extLst>
      <p:ext uri="{BB962C8B-B14F-4D97-AF65-F5344CB8AC3E}">
        <p14:creationId xmlns:p14="http://schemas.microsoft.com/office/powerpoint/2010/main" val="24596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D09B410-133C-81B4-700F-EC364DD9AB5F}"/>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7" name="Title 1">
            <a:extLst>
              <a:ext uri="{FF2B5EF4-FFF2-40B4-BE49-F238E27FC236}">
                <a16:creationId xmlns:a16="http://schemas.microsoft.com/office/drawing/2014/main" id="{45F4A33F-AC9C-A730-82EC-16DA8B51E2D3}"/>
              </a:ext>
            </a:extLst>
          </p:cNvPr>
          <p:cNvSpPr txBox="1">
            <a:spLocks/>
          </p:cNvSpPr>
          <p:nvPr/>
        </p:nvSpPr>
        <p:spPr>
          <a:xfrm>
            <a:off x="1082658" y="88728"/>
            <a:ext cx="10743027"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solidFill>
                  <a:srgbClr val="002060"/>
                </a:solidFill>
              </a:rPr>
              <a:t>Milestone 2 - Database Table Relationships</a:t>
            </a:r>
            <a:endParaRPr lang="en-US"/>
          </a:p>
        </p:txBody>
      </p:sp>
      <p:pic>
        <p:nvPicPr>
          <p:cNvPr id="2" name="Picture 2" descr="Graphical user interface, table&#10;&#10;Description automatically generated">
            <a:extLst>
              <a:ext uri="{FF2B5EF4-FFF2-40B4-BE49-F238E27FC236}">
                <a16:creationId xmlns:a16="http://schemas.microsoft.com/office/drawing/2014/main" id="{0A111863-8F5F-5760-43AE-878E2BE1CB7E}"/>
              </a:ext>
            </a:extLst>
          </p:cNvPr>
          <p:cNvPicPr>
            <a:picLocks noChangeAspect="1"/>
          </p:cNvPicPr>
          <p:nvPr/>
        </p:nvPicPr>
        <p:blipFill>
          <a:blip r:embed="rId2"/>
          <a:stretch>
            <a:fillRect/>
          </a:stretch>
        </p:blipFill>
        <p:spPr>
          <a:xfrm>
            <a:off x="820616" y="2884221"/>
            <a:ext cx="4149970" cy="1804664"/>
          </a:xfrm>
          <a:prstGeom prst="rect">
            <a:avLst/>
          </a:prstGeom>
        </p:spPr>
      </p:pic>
      <p:pic>
        <p:nvPicPr>
          <p:cNvPr id="3" name="Picture 3" descr="Table&#10;&#10;Description automatically generated">
            <a:extLst>
              <a:ext uri="{FF2B5EF4-FFF2-40B4-BE49-F238E27FC236}">
                <a16:creationId xmlns:a16="http://schemas.microsoft.com/office/drawing/2014/main" id="{266F26EE-8BCA-8051-34B0-0C80E3EC6E37}"/>
              </a:ext>
            </a:extLst>
          </p:cNvPr>
          <p:cNvPicPr>
            <a:picLocks noChangeAspect="1"/>
          </p:cNvPicPr>
          <p:nvPr/>
        </p:nvPicPr>
        <p:blipFill>
          <a:blip r:embed="rId3"/>
          <a:stretch>
            <a:fillRect/>
          </a:stretch>
        </p:blipFill>
        <p:spPr>
          <a:xfrm>
            <a:off x="2028093" y="1593301"/>
            <a:ext cx="7678615" cy="822692"/>
          </a:xfrm>
          <a:prstGeom prst="rect">
            <a:avLst/>
          </a:prstGeom>
        </p:spPr>
      </p:pic>
      <p:pic>
        <p:nvPicPr>
          <p:cNvPr id="4" name="Picture 5" descr="Graphical user interface, application, table&#10;&#10;Description automatically generated">
            <a:extLst>
              <a:ext uri="{FF2B5EF4-FFF2-40B4-BE49-F238E27FC236}">
                <a16:creationId xmlns:a16="http://schemas.microsoft.com/office/drawing/2014/main" id="{A6687388-FECE-91A5-881B-66F79005E77A}"/>
              </a:ext>
            </a:extLst>
          </p:cNvPr>
          <p:cNvPicPr>
            <a:picLocks noChangeAspect="1"/>
          </p:cNvPicPr>
          <p:nvPr/>
        </p:nvPicPr>
        <p:blipFill>
          <a:blip r:embed="rId4"/>
          <a:stretch>
            <a:fillRect/>
          </a:stretch>
        </p:blipFill>
        <p:spPr>
          <a:xfrm>
            <a:off x="6096001" y="2969724"/>
            <a:ext cx="4478214" cy="1621938"/>
          </a:xfrm>
          <a:prstGeom prst="rect">
            <a:avLst/>
          </a:prstGeom>
        </p:spPr>
      </p:pic>
      <p:pic>
        <p:nvPicPr>
          <p:cNvPr id="6" name="Picture 7" descr="Table&#10;&#10;Description automatically generated">
            <a:extLst>
              <a:ext uri="{FF2B5EF4-FFF2-40B4-BE49-F238E27FC236}">
                <a16:creationId xmlns:a16="http://schemas.microsoft.com/office/drawing/2014/main" id="{3AAC3CB0-647C-968C-EB79-925695BE1356}"/>
              </a:ext>
            </a:extLst>
          </p:cNvPr>
          <p:cNvPicPr>
            <a:picLocks noChangeAspect="1"/>
          </p:cNvPicPr>
          <p:nvPr/>
        </p:nvPicPr>
        <p:blipFill>
          <a:blip r:embed="rId5"/>
          <a:stretch>
            <a:fillRect/>
          </a:stretch>
        </p:blipFill>
        <p:spPr>
          <a:xfrm>
            <a:off x="4126522" y="5152392"/>
            <a:ext cx="2787667" cy="1422942"/>
          </a:xfrm>
          <a:prstGeom prst="rect">
            <a:avLst/>
          </a:prstGeom>
        </p:spPr>
      </p:pic>
      <p:cxnSp>
        <p:nvCxnSpPr>
          <p:cNvPr id="9" name="Straight Arrow Connector 8">
            <a:extLst>
              <a:ext uri="{FF2B5EF4-FFF2-40B4-BE49-F238E27FC236}">
                <a16:creationId xmlns:a16="http://schemas.microsoft.com/office/drawing/2014/main" id="{619C04C4-2D55-67F3-EC48-14EF240198B8}"/>
              </a:ext>
            </a:extLst>
          </p:cNvPr>
          <p:cNvCxnSpPr/>
          <p:nvPr/>
        </p:nvCxnSpPr>
        <p:spPr>
          <a:xfrm flipH="1">
            <a:off x="3378444" y="2270614"/>
            <a:ext cx="2696307" cy="63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97AEB9-E9EF-BD21-356A-0453620CB16A}"/>
              </a:ext>
            </a:extLst>
          </p:cNvPr>
          <p:cNvCxnSpPr>
            <a:cxnSpLocks/>
          </p:cNvCxnSpPr>
          <p:nvPr/>
        </p:nvCxnSpPr>
        <p:spPr>
          <a:xfrm>
            <a:off x="6496780" y="2258890"/>
            <a:ext cx="3036278" cy="77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1631C2-C06A-EEB8-8F98-F3BC1DDCBB43}"/>
              </a:ext>
            </a:extLst>
          </p:cNvPr>
          <p:cNvCxnSpPr/>
          <p:nvPr/>
        </p:nvCxnSpPr>
        <p:spPr>
          <a:xfrm flipV="1">
            <a:off x="520211" y="3667858"/>
            <a:ext cx="480647" cy="117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BEB67F-9FCA-73AD-5CC8-550F93BB98ED}"/>
              </a:ext>
            </a:extLst>
          </p:cNvPr>
          <p:cNvCxnSpPr>
            <a:cxnSpLocks/>
          </p:cNvCxnSpPr>
          <p:nvPr/>
        </p:nvCxnSpPr>
        <p:spPr>
          <a:xfrm>
            <a:off x="543657" y="3667856"/>
            <a:ext cx="1" cy="116058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F38965-CD32-C602-70FD-AC9C5794BBC8}"/>
              </a:ext>
            </a:extLst>
          </p:cNvPr>
          <p:cNvCxnSpPr>
            <a:cxnSpLocks/>
          </p:cNvCxnSpPr>
          <p:nvPr/>
        </p:nvCxnSpPr>
        <p:spPr>
          <a:xfrm>
            <a:off x="531933" y="4804993"/>
            <a:ext cx="7948247" cy="2344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594B2F-6B8D-BB84-6984-148DF9230018}"/>
              </a:ext>
            </a:extLst>
          </p:cNvPr>
          <p:cNvCxnSpPr/>
          <p:nvPr/>
        </p:nvCxnSpPr>
        <p:spPr>
          <a:xfrm flipV="1">
            <a:off x="8468422" y="4554868"/>
            <a:ext cx="579455" cy="280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3">
            <a:extLst>
              <a:ext uri="{FF2B5EF4-FFF2-40B4-BE49-F238E27FC236}">
                <a16:creationId xmlns:a16="http://schemas.microsoft.com/office/drawing/2014/main" id="{20C078A0-C1BB-86E9-D8A5-160FD501B21B}"/>
              </a:ext>
            </a:extLst>
          </p:cNvPr>
          <p:cNvSpPr>
            <a:spLocks noGrp="1"/>
          </p:cNvSpPr>
          <p:nvPr>
            <p:ph idx="1"/>
          </p:nvPr>
        </p:nvSpPr>
        <p:spPr>
          <a:xfrm>
            <a:off x="677109" y="2513993"/>
            <a:ext cx="4550594" cy="2303584"/>
          </a:xfrm>
        </p:spPr>
        <p:txBody>
          <a:bodyPr vert="horz" lIns="91440" tIns="45720" rIns="91440" bIns="45720" rtlCol="0" anchor="t">
            <a:normAutofit/>
          </a:bodyPr>
          <a:lstStyle/>
          <a:p>
            <a:pPr marL="45720" indent="0">
              <a:buNone/>
            </a:pPr>
            <a:r>
              <a:rPr lang="en-US"/>
              <a:t>Categories</a:t>
            </a:r>
            <a:endParaRPr lang="en-US" u="sng"/>
          </a:p>
        </p:txBody>
      </p:sp>
      <p:sp>
        <p:nvSpPr>
          <p:cNvPr id="18" name="Content Placeholder 3">
            <a:extLst>
              <a:ext uri="{FF2B5EF4-FFF2-40B4-BE49-F238E27FC236}">
                <a16:creationId xmlns:a16="http://schemas.microsoft.com/office/drawing/2014/main" id="{C7D74AF3-2BD7-875D-F303-FBD12AA25C9A}"/>
              </a:ext>
            </a:extLst>
          </p:cNvPr>
          <p:cNvSpPr txBox="1">
            <a:spLocks/>
          </p:cNvSpPr>
          <p:nvPr/>
        </p:nvSpPr>
        <p:spPr>
          <a:xfrm>
            <a:off x="5940164" y="2587565"/>
            <a:ext cx="4550594" cy="230358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a:t>Subcategories</a:t>
            </a:r>
            <a:endParaRPr lang="en-US" u="sng"/>
          </a:p>
        </p:txBody>
      </p:sp>
      <p:sp>
        <p:nvSpPr>
          <p:cNvPr id="20" name="Content Placeholder 3">
            <a:extLst>
              <a:ext uri="{FF2B5EF4-FFF2-40B4-BE49-F238E27FC236}">
                <a16:creationId xmlns:a16="http://schemas.microsoft.com/office/drawing/2014/main" id="{B585B858-AA9F-598F-5A27-D257593E004A}"/>
              </a:ext>
            </a:extLst>
          </p:cNvPr>
          <p:cNvSpPr txBox="1">
            <a:spLocks/>
          </p:cNvSpPr>
          <p:nvPr/>
        </p:nvSpPr>
        <p:spPr>
          <a:xfrm>
            <a:off x="4022026" y="4834152"/>
            <a:ext cx="4550594" cy="230358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a:t>Search Transactions</a:t>
            </a:r>
            <a:endParaRPr lang="en-US" u="sng"/>
          </a:p>
        </p:txBody>
      </p:sp>
      <p:sp>
        <p:nvSpPr>
          <p:cNvPr id="21" name="Content Placeholder 3">
            <a:extLst>
              <a:ext uri="{FF2B5EF4-FFF2-40B4-BE49-F238E27FC236}">
                <a16:creationId xmlns:a16="http://schemas.microsoft.com/office/drawing/2014/main" id="{D2AB2524-0EA5-C185-EE30-4B5D35A2D37D}"/>
              </a:ext>
            </a:extLst>
          </p:cNvPr>
          <p:cNvSpPr txBox="1">
            <a:spLocks/>
          </p:cNvSpPr>
          <p:nvPr/>
        </p:nvSpPr>
        <p:spPr>
          <a:xfrm>
            <a:off x="2090750" y="1129255"/>
            <a:ext cx="4550594" cy="230358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a:t>Users</a:t>
            </a:r>
            <a:endParaRPr lang="en-US" u="sng"/>
          </a:p>
        </p:txBody>
      </p:sp>
    </p:spTree>
    <p:extLst>
      <p:ext uri="{BB962C8B-B14F-4D97-AF65-F5344CB8AC3E}">
        <p14:creationId xmlns:p14="http://schemas.microsoft.com/office/powerpoint/2010/main" val="146787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40565" y="299743"/>
            <a:ext cx="9875520" cy="2295252"/>
          </a:xfrm>
        </p:spPr>
        <p:txBody>
          <a:bodyPr>
            <a:normAutofit/>
          </a:bodyPr>
          <a:lstStyle/>
          <a:p>
            <a:r>
              <a:rPr lang="en-US">
                <a:solidFill>
                  <a:srgbClr val="002060"/>
                </a:solidFill>
              </a:rPr>
              <a:t>Milestone 2 </a:t>
            </a:r>
            <a:br>
              <a:rPr lang="en-US"/>
            </a:br>
            <a:r>
              <a:rPr lang="en-US"/>
              <a:t>Admin Code</a:t>
            </a:r>
            <a:br>
              <a:rPr lang="en-US"/>
            </a:br>
            <a:r>
              <a:rPr lang="en-US"/>
              <a:t>Example</a:t>
            </a:r>
          </a:p>
        </p:txBody>
      </p:sp>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7" name="Picture 7" descr="Text&#10;&#10;Description automatically generated">
            <a:extLst>
              <a:ext uri="{FF2B5EF4-FFF2-40B4-BE49-F238E27FC236}">
                <a16:creationId xmlns:a16="http://schemas.microsoft.com/office/drawing/2014/main" id="{EFDF6F3A-A630-7F6A-EE60-2584827CAB92}"/>
              </a:ext>
            </a:extLst>
          </p:cNvPr>
          <p:cNvPicPr>
            <a:picLocks noGrp="1" noChangeAspect="1"/>
          </p:cNvPicPr>
          <p:nvPr>
            <p:ph idx="1"/>
          </p:nvPr>
        </p:nvPicPr>
        <p:blipFill>
          <a:blip r:embed="rId3"/>
          <a:stretch>
            <a:fillRect/>
          </a:stretch>
        </p:blipFill>
        <p:spPr>
          <a:xfrm>
            <a:off x="6157377" y="507009"/>
            <a:ext cx="5605478" cy="2697843"/>
          </a:xfrm>
        </p:spPr>
      </p:pic>
      <p:sp>
        <p:nvSpPr>
          <p:cNvPr id="9" name="Content Placeholder 3">
            <a:extLst>
              <a:ext uri="{FF2B5EF4-FFF2-40B4-BE49-F238E27FC236}">
                <a16:creationId xmlns:a16="http://schemas.microsoft.com/office/drawing/2014/main" id="{9CF6FE6A-F91A-254D-73B7-69B59574B6BC}"/>
              </a:ext>
            </a:extLst>
          </p:cNvPr>
          <p:cNvSpPr txBox="1">
            <a:spLocks/>
          </p:cNvSpPr>
          <p:nvPr/>
        </p:nvSpPr>
        <p:spPr>
          <a:xfrm>
            <a:off x="7980486" y="3423139"/>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solidFill>
                  <a:schemeClr val="tx1"/>
                </a:solidFill>
              </a:rPr>
              <a:t>Admin Abilities:</a:t>
            </a:r>
          </a:p>
          <a:p>
            <a:r>
              <a:rPr lang="en-US" sz="2400">
                <a:solidFill>
                  <a:schemeClr val="tx1"/>
                </a:solidFill>
              </a:rPr>
              <a:t>Login to Admin Role</a:t>
            </a:r>
          </a:p>
          <a:p>
            <a:r>
              <a:rPr lang="en-US" sz="2400">
                <a:solidFill>
                  <a:schemeClr val="tx1"/>
                </a:solidFill>
              </a:rPr>
              <a:t>Query Databases</a:t>
            </a:r>
          </a:p>
          <a:p>
            <a:r>
              <a:rPr lang="en-US" sz="2400">
                <a:solidFill>
                  <a:schemeClr val="tx1"/>
                </a:solidFill>
              </a:rPr>
              <a:t>Add Categories</a:t>
            </a:r>
          </a:p>
          <a:p>
            <a:r>
              <a:rPr lang="en-US" sz="2400">
                <a:solidFill>
                  <a:schemeClr val="tx1"/>
                </a:solidFill>
              </a:rPr>
              <a:t>Update Categories</a:t>
            </a:r>
          </a:p>
          <a:p>
            <a:r>
              <a:rPr lang="en-US" sz="2400">
                <a:solidFill>
                  <a:schemeClr val="tx1"/>
                </a:solidFill>
              </a:rPr>
              <a:t>Delete Categories</a:t>
            </a:r>
          </a:p>
          <a:p>
            <a:endParaRPr lang="en-US" sz="2000"/>
          </a:p>
          <a:p>
            <a:pPr marL="45720" indent="0">
              <a:buNone/>
            </a:pPr>
            <a:endParaRPr lang="en-US" sz="2000"/>
          </a:p>
        </p:txBody>
      </p:sp>
      <p:pic>
        <p:nvPicPr>
          <p:cNvPr id="10" name="Picture 10" descr="Text&#10;&#10;Description automatically generated">
            <a:extLst>
              <a:ext uri="{FF2B5EF4-FFF2-40B4-BE49-F238E27FC236}">
                <a16:creationId xmlns:a16="http://schemas.microsoft.com/office/drawing/2014/main" id="{36C3259E-AA63-1907-AF8E-E28761068A57}"/>
              </a:ext>
            </a:extLst>
          </p:cNvPr>
          <p:cNvPicPr>
            <a:picLocks noChangeAspect="1"/>
          </p:cNvPicPr>
          <p:nvPr/>
        </p:nvPicPr>
        <p:blipFill>
          <a:blip r:embed="rId4"/>
          <a:stretch>
            <a:fillRect/>
          </a:stretch>
        </p:blipFill>
        <p:spPr>
          <a:xfrm>
            <a:off x="628650" y="3036323"/>
            <a:ext cx="6866164" cy="3125782"/>
          </a:xfrm>
          <a:prstGeom prst="rect">
            <a:avLst/>
          </a:prstGeom>
        </p:spPr>
      </p:pic>
      <p:sp>
        <p:nvSpPr>
          <p:cNvPr id="11" name="Content Placeholder 3">
            <a:extLst>
              <a:ext uri="{FF2B5EF4-FFF2-40B4-BE49-F238E27FC236}">
                <a16:creationId xmlns:a16="http://schemas.microsoft.com/office/drawing/2014/main" id="{C8B7958A-F8D5-DBDC-0772-6DBA2E48CD3F}"/>
              </a:ext>
            </a:extLst>
          </p:cNvPr>
          <p:cNvSpPr txBox="1">
            <a:spLocks/>
          </p:cNvSpPr>
          <p:nvPr/>
        </p:nvSpPr>
        <p:spPr>
          <a:xfrm>
            <a:off x="632628" y="2538674"/>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t>Login Function</a:t>
            </a:r>
            <a:endParaRPr lang="en-US"/>
          </a:p>
          <a:p>
            <a:endParaRPr lang="en-US" sz="2000"/>
          </a:p>
          <a:p>
            <a:pPr marL="45720" indent="0">
              <a:buNone/>
            </a:pPr>
            <a:endParaRPr lang="en-US" sz="2000"/>
          </a:p>
        </p:txBody>
      </p:sp>
      <p:sp>
        <p:nvSpPr>
          <p:cNvPr id="12" name="Content Placeholder 3">
            <a:extLst>
              <a:ext uri="{FF2B5EF4-FFF2-40B4-BE49-F238E27FC236}">
                <a16:creationId xmlns:a16="http://schemas.microsoft.com/office/drawing/2014/main" id="{0236D7E9-436B-F340-FBF9-EDF58D00FE70}"/>
              </a:ext>
            </a:extLst>
          </p:cNvPr>
          <p:cNvSpPr txBox="1">
            <a:spLocks/>
          </p:cNvSpPr>
          <p:nvPr/>
        </p:nvSpPr>
        <p:spPr>
          <a:xfrm rot="-5400000">
            <a:off x="5381520" y="-305220"/>
            <a:ext cx="3489237" cy="3011154"/>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400" u="sng"/>
              <a:t>Update Function</a:t>
            </a:r>
          </a:p>
          <a:p>
            <a:endParaRPr lang="en-US" sz="2000"/>
          </a:p>
          <a:p>
            <a:pPr marL="45720" indent="0">
              <a:buNone/>
            </a:pPr>
            <a:endParaRPr lang="en-US" sz="2000"/>
          </a:p>
        </p:txBody>
      </p:sp>
    </p:spTree>
    <p:extLst>
      <p:ext uri="{BB962C8B-B14F-4D97-AF65-F5344CB8AC3E}">
        <p14:creationId xmlns:p14="http://schemas.microsoft.com/office/powerpoint/2010/main" val="208492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E5241C5A-E498-3DFB-92E8-4690165CF2D3}"/>
              </a:ext>
            </a:extLst>
          </p:cNvPr>
          <p:cNvPicPr>
            <a:picLocks noGrp="1" noChangeAspect="1"/>
          </p:cNvPicPr>
          <p:nvPr>
            <p:ph idx="1"/>
          </p:nvPr>
        </p:nvPicPr>
        <p:blipFill>
          <a:blip r:embed="rId3"/>
          <a:stretch>
            <a:fillRect/>
          </a:stretch>
        </p:blipFill>
        <p:spPr>
          <a:xfrm>
            <a:off x="1072777" y="1652933"/>
            <a:ext cx="10055431" cy="2459924"/>
          </a:xfrm>
        </p:spPr>
      </p:pic>
      <p:sp>
        <p:nvSpPr>
          <p:cNvPr id="2" name="Title 1">
            <a:extLst>
              <a:ext uri="{FF2B5EF4-FFF2-40B4-BE49-F238E27FC236}">
                <a16:creationId xmlns:a16="http://schemas.microsoft.com/office/drawing/2014/main" id="{E646D313-8496-BD74-D054-47D9F52067EC}"/>
              </a:ext>
            </a:extLst>
          </p:cNvPr>
          <p:cNvSpPr>
            <a:spLocks noGrp="1"/>
          </p:cNvSpPr>
          <p:nvPr>
            <p:ph type="title"/>
          </p:nvPr>
        </p:nvSpPr>
        <p:spPr>
          <a:xfrm>
            <a:off x="1156607" y="296636"/>
            <a:ext cx="9875520" cy="1356360"/>
          </a:xfrm>
        </p:spPr>
        <p:txBody>
          <a:bodyPr/>
          <a:lstStyle/>
          <a:p>
            <a:r>
              <a:rPr lang="en-US"/>
              <a:t>Code Refactoring</a:t>
            </a:r>
          </a:p>
        </p:txBody>
      </p:sp>
      <p:sp>
        <p:nvSpPr>
          <p:cNvPr id="5" name="Content Placeholder 2">
            <a:extLst>
              <a:ext uri="{FF2B5EF4-FFF2-40B4-BE49-F238E27FC236}">
                <a16:creationId xmlns:a16="http://schemas.microsoft.com/office/drawing/2014/main" id="{078AC1C4-D69B-8F8B-593D-020400FC2F32}"/>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6" name="Content Placeholder 2">
            <a:extLst>
              <a:ext uri="{FF2B5EF4-FFF2-40B4-BE49-F238E27FC236}">
                <a16:creationId xmlns:a16="http://schemas.microsoft.com/office/drawing/2014/main" id="{D0266166-D24A-280C-B7D7-A8FEBF2BD70A}"/>
              </a:ext>
            </a:extLst>
          </p:cNvPr>
          <p:cNvSpPr txBox="1">
            <a:spLocks/>
          </p:cNvSpPr>
          <p:nvPr/>
        </p:nvSpPr>
        <p:spPr>
          <a:xfrm>
            <a:off x="762001" y="4430349"/>
            <a:ext cx="9886008" cy="159494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a:t>Between Milestone 1 and Milestone 2, (and as a result of many failed attempts to connect a database) we refactored our code</a:t>
            </a:r>
          </a:p>
          <a:p>
            <a:r>
              <a:rPr lang="en-US"/>
              <a:t>Adopted a 'Model View </a:t>
            </a:r>
            <a:r>
              <a:rPr lang="en-US" err="1"/>
              <a:t>ViewModel</a:t>
            </a:r>
            <a:r>
              <a:rPr lang="en-US"/>
              <a:t>' Architecture also known as MVVM</a:t>
            </a:r>
          </a:p>
          <a:p>
            <a:endParaRPr lang="en-US"/>
          </a:p>
          <a:p>
            <a:endParaRPr lang="en-US"/>
          </a:p>
          <a:p>
            <a:endParaRPr lang="en-US"/>
          </a:p>
        </p:txBody>
      </p:sp>
    </p:spTree>
    <p:extLst>
      <p:ext uri="{BB962C8B-B14F-4D97-AF65-F5344CB8AC3E}">
        <p14:creationId xmlns:p14="http://schemas.microsoft.com/office/powerpoint/2010/main" val="344011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6024-2E3A-3B81-3B30-51A4F7A06A32}"/>
              </a:ext>
            </a:extLst>
          </p:cNvPr>
          <p:cNvSpPr>
            <a:spLocks noGrp="1"/>
          </p:cNvSpPr>
          <p:nvPr>
            <p:ph type="title"/>
          </p:nvPr>
        </p:nvSpPr>
        <p:spPr/>
        <p:txBody>
          <a:bodyPr/>
          <a:lstStyle/>
          <a:p>
            <a:r>
              <a:rPr lang="en-US" b="1">
                <a:solidFill>
                  <a:schemeClr val="tx1"/>
                </a:solidFill>
              </a:rPr>
              <a:t>Coding Structure </a:t>
            </a:r>
          </a:p>
        </p:txBody>
      </p:sp>
      <p:sp>
        <p:nvSpPr>
          <p:cNvPr id="5" name="Content Placeholder 2">
            <a:extLst>
              <a:ext uri="{FF2B5EF4-FFF2-40B4-BE49-F238E27FC236}">
                <a16:creationId xmlns:a16="http://schemas.microsoft.com/office/drawing/2014/main" id="{CE32EA8F-A7DB-79B9-72F1-69CC89B30A6A}"/>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6" name="Content Placeholder 2">
            <a:extLst>
              <a:ext uri="{FF2B5EF4-FFF2-40B4-BE49-F238E27FC236}">
                <a16:creationId xmlns:a16="http://schemas.microsoft.com/office/drawing/2014/main" id="{6F5ED410-1067-A99D-63FB-73AAA1DD17D3}"/>
              </a:ext>
            </a:extLst>
          </p:cNvPr>
          <p:cNvSpPr txBox="1">
            <a:spLocks/>
          </p:cNvSpPr>
          <p:nvPr/>
        </p:nvSpPr>
        <p:spPr>
          <a:xfrm>
            <a:off x="506185" y="2305050"/>
            <a:ext cx="9872871" cy="4038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800"/>
              <a:t>Core Application Modules</a:t>
            </a:r>
          </a:p>
          <a:p>
            <a:pPr marL="45720" indent="0">
              <a:buNone/>
            </a:pPr>
            <a:r>
              <a:rPr lang="en-US" sz="2800"/>
              <a:t>1) Yelp Module</a:t>
            </a:r>
          </a:p>
          <a:p>
            <a:pPr marL="45720" indent="0">
              <a:buFont typeface="Corbel" pitchFamily="34" charset="0"/>
              <a:buNone/>
            </a:pPr>
            <a:r>
              <a:rPr lang="en-US" sz="2800"/>
              <a:t>2) Website Framework</a:t>
            </a:r>
            <a:endParaRPr lang="en-US"/>
          </a:p>
          <a:p>
            <a:pPr marL="45720" indent="0">
              <a:buNone/>
            </a:pPr>
            <a:r>
              <a:rPr lang="en-US" sz="2800"/>
              <a:t>           -User Webpages</a:t>
            </a:r>
          </a:p>
          <a:p>
            <a:pPr marL="45720" indent="0">
              <a:buNone/>
            </a:pPr>
            <a:r>
              <a:rPr lang="en-US" sz="2800"/>
              <a:t>           -Admin Dashboard</a:t>
            </a:r>
          </a:p>
          <a:p>
            <a:pPr marL="45720" indent="0">
              <a:buFont typeface="Corbel" pitchFamily="34" charset="0"/>
              <a:buNone/>
            </a:pPr>
            <a:r>
              <a:rPr lang="en-US" sz="2800"/>
              <a:t>3) Map </a:t>
            </a:r>
            <a:r>
              <a:rPr lang="en-US" sz="2800">
                <a:ea typeface="+mn-lt"/>
                <a:cs typeface="+mn-lt"/>
              </a:rPr>
              <a:t>Module </a:t>
            </a:r>
          </a:p>
          <a:p>
            <a:pPr marL="45720" indent="0">
              <a:buFont typeface="Corbel" pitchFamily="34" charset="0"/>
              <a:buNone/>
            </a:pPr>
            <a:r>
              <a:rPr lang="en-US" sz="2800"/>
              <a:t>4) Database </a:t>
            </a:r>
            <a:r>
              <a:rPr lang="en-US" sz="2800">
                <a:ea typeface="+mn-lt"/>
                <a:cs typeface="+mn-lt"/>
              </a:rPr>
              <a:t>Module </a:t>
            </a:r>
          </a:p>
        </p:txBody>
      </p:sp>
      <p:pic>
        <p:nvPicPr>
          <p:cNvPr id="8" name="Picture 9" descr="Text&#10;&#10;Description automatically generated">
            <a:extLst>
              <a:ext uri="{FF2B5EF4-FFF2-40B4-BE49-F238E27FC236}">
                <a16:creationId xmlns:a16="http://schemas.microsoft.com/office/drawing/2014/main" id="{88714F1D-1029-C0A5-98C9-0DC3CD5F5FF5}"/>
              </a:ext>
            </a:extLst>
          </p:cNvPr>
          <p:cNvPicPr>
            <a:picLocks noChangeAspect="1"/>
          </p:cNvPicPr>
          <p:nvPr/>
        </p:nvPicPr>
        <p:blipFill>
          <a:blip r:embed="rId3"/>
          <a:stretch>
            <a:fillRect/>
          </a:stretch>
        </p:blipFill>
        <p:spPr>
          <a:xfrm>
            <a:off x="4669973" y="1795117"/>
            <a:ext cx="3437164" cy="4492411"/>
          </a:xfrm>
          <a:prstGeom prst="rect">
            <a:avLst/>
          </a:prstGeom>
        </p:spPr>
      </p:pic>
      <p:pic>
        <p:nvPicPr>
          <p:cNvPr id="10" name="Picture 10" descr="Text&#10;&#10;Description automatically generated">
            <a:extLst>
              <a:ext uri="{FF2B5EF4-FFF2-40B4-BE49-F238E27FC236}">
                <a16:creationId xmlns:a16="http://schemas.microsoft.com/office/drawing/2014/main" id="{A99D13E6-0C87-47C7-1037-3AABEFDD11E7}"/>
              </a:ext>
            </a:extLst>
          </p:cNvPr>
          <p:cNvPicPr>
            <a:picLocks noChangeAspect="1"/>
          </p:cNvPicPr>
          <p:nvPr/>
        </p:nvPicPr>
        <p:blipFill>
          <a:blip r:embed="rId4"/>
          <a:stretch>
            <a:fillRect/>
          </a:stretch>
        </p:blipFill>
        <p:spPr>
          <a:xfrm>
            <a:off x="8248899" y="1602532"/>
            <a:ext cx="3546020" cy="4684853"/>
          </a:xfrm>
          <a:prstGeom prst="rect">
            <a:avLst/>
          </a:prstGeom>
        </p:spPr>
      </p:pic>
    </p:spTree>
    <p:extLst>
      <p:ext uri="{BB962C8B-B14F-4D97-AF65-F5344CB8AC3E}">
        <p14:creationId xmlns:p14="http://schemas.microsoft.com/office/powerpoint/2010/main" val="186895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1756012" y="1705970"/>
            <a:ext cx="8679975" cy="3998793"/>
          </a:xfrm>
        </p:spPr>
        <p:txBody>
          <a:bodyPr>
            <a:normAutofit fontScale="90000"/>
          </a:bodyPr>
          <a:lstStyle/>
          <a:p>
            <a:pPr algn="ctr"/>
            <a:r>
              <a:rPr lang="en-US" sz="8800"/>
              <a:t>Application &amp; Tests</a:t>
            </a:r>
            <a:br>
              <a:rPr lang="en-US" sz="8800"/>
            </a:br>
            <a:r>
              <a:rPr lang="en-US" sz="8800"/>
              <a:t>Demonstration</a:t>
            </a:r>
            <a:br>
              <a:rPr lang="en-US" sz="8800"/>
            </a:br>
            <a:r>
              <a:rPr lang="en-US" sz="4400" b="0" i="0">
                <a:solidFill>
                  <a:schemeClr val="tx1"/>
                </a:solidFill>
                <a:effectLst/>
                <a:latin typeface="ui-monospace"/>
                <a:hlinkClick r:id="rId3">
                  <a:extLst>
                    <a:ext uri="{A12FA001-AC4F-418D-AE19-62706E023703}">
                      <ahyp:hlinkClr xmlns:ahyp="http://schemas.microsoft.com/office/drawing/2018/hyperlinkcolor" val="tx"/>
                    </a:ext>
                  </a:extLst>
                </a:hlinkClick>
              </a:rPr>
              <a:t>http://127.0.0.1:5000</a:t>
            </a:r>
            <a:r>
              <a:rPr lang="en-US">
                <a:solidFill>
                  <a:schemeClr val="tx1"/>
                </a:solidFill>
                <a:latin typeface="ui-monospace"/>
              </a:rPr>
              <a:t> </a:t>
            </a:r>
            <a:br>
              <a:rPr lang="en-US">
                <a:latin typeface="ui-monospace"/>
              </a:rPr>
            </a:br>
            <a:r>
              <a:rPr lang="en-US">
                <a:solidFill>
                  <a:schemeClr val="tx1"/>
                </a:solidFill>
                <a:latin typeface="ui-monospace"/>
              </a:rPr>
              <a:t>(</a:t>
            </a:r>
            <a:r>
              <a:rPr lang="en-US">
                <a:latin typeface="ui-monospace"/>
              </a:rPr>
              <a:t>holding site for claremont-presents.com</a:t>
            </a:r>
            <a:r>
              <a:rPr lang="en-US">
                <a:solidFill>
                  <a:schemeClr val="tx1"/>
                </a:solidFill>
                <a:latin typeface="ui-monospace"/>
              </a:rPr>
              <a:t>)</a:t>
            </a:r>
            <a:endParaRPr lang="en-US" sz="8800">
              <a:solidFill>
                <a:schemeClr val="tx1"/>
              </a:solidFill>
            </a:endParaRPr>
          </a:p>
        </p:txBody>
      </p:sp>
      <p:sp>
        <p:nvSpPr>
          <p:cNvPr id="5" name="Content Placeholder 2">
            <a:extLst>
              <a:ext uri="{FF2B5EF4-FFF2-40B4-BE49-F238E27FC236}">
                <a16:creationId xmlns:a16="http://schemas.microsoft.com/office/drawing/2014/main" id="{DC9393E8-BBD4-71F4-5150-4BEBDCDCD572}"/>
              </a:ext>
            </a:extLst>
          </p:cNvPr>
          <p:cNvSpPr txBox="1">
            <a:spLocks/>
          </p:cNvSpPr>
          <p:nvPr/>
        </p:nvSpPr>
        <p:spPr>
          <a:xfrm>
            <a:off x="413349" y="608577"/>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spTree>
    <p:extLst>
      <p:ext uri="{BB962C8B-B14F-4D97-AF65-F5344CB8AC3E}">
        <p14:creationId xmlns:p14="http://schemas.microsoft.com/office/powerpoint/2010/main" val="237274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1756012" y="510418"/>
            <a:ext cx="8679975" cy="1161000"/>
          </a:xfrm>
        </p:spPr>
        <p:txBody>
          <a:bodyPr>
            <a:normAutofit/>
          </a:bodyPr>
          <a:lstStyle/>
          <a:p>
            <a:r>
              <a:rPr lang="en-US" sz="4800"/>
              <a:t>Testing Strategies</a:t>
            </a:r>
            <a:endParaRPr lang="en-US"/>
          </a:p>
        </p:txBody>
      </p:sp>
      <p:sp>
        <p:nvSpPr>
          <p:cNvPr id="5" name="Content Placeholder 2">
            <a:extLst>
              <a:ext uri="{FF2B5EF4-FFF2-40B4-BE49-F238E27FC236}">
                <a16:creationId xmlns:a16="http://schemas.microsoft.com/office/drawing/2014/main" id="{5657819C-6936-4BB8-0DB0-78BE34C4D281}"/>
              </a:ext>
            </a:extLst>
          </p:cNvPr>
          <p:cNvSpPr>
            <a:spLocks noGrp="1"/>
          </p:cNvSpPr>
          <p:nvPr>
            <p:ph idx="1"/>
          </p:nvPr>
        </p:nvSpPr>
        <p:spPr>
          <a:xfrm>
            <a:off x="816429" y="2320410"/>
            <a:ext cx="9872871" cy="4038600"/>
          </a:xfrm>
        </p:spPr>
        <p:txBody>
          <a:bodyPr vert="horz" lIns="91440" tIns="45720" rIns="91440" bIns="45720" rtlCol="0" anchor="t">
            <a:normAutofit/>
          </a:bodyPr>
          <a:lstStyle/>
          <a:p>
            <a:pPr marL="45720" indent="0">
              <a:buNone/>
            </a:pPr>
            <a:r>
              <a:rPr lang="en-US" sz="2400"/>
              <a:t>Unit Testing</a:t>
            </a:r>
          </a:p>
          <a:p>
            <a:pPr marL="45720" indent="0">
              <a:buNone/>
            </a:pPr>
            <a:endParaRPr lang="en-US" sz="2400"/>
          </a:p>
          <a:p>
            <a:pPr marL="45720" indent="0">
              <a:buNone/>
            </a:pPr>
            <a:r>
              <a:rPr lang="en-US" sz="2400"/>
              <a:t>Functional Testing</a:t>
            </a:r>
          </a:p>
          <a:p>
            <a:pPr marL="45720" indent="0">
              <a:buNone/>
            </a:pPr>
            <a:endParaRPr lang="en-US" sz="2400"/>
          </a:p>
          <a:p>
            <a:pPr marL="45720" indent="0">
              <a:buNone/>
            </a:pPr>
            <a:r>
              <a:rPr lang="en-US" sz="2400">
                <a:ea typeface="+mn-lt"/>
                <a:cs typeface="+mn-lt"/>
              </a:rPr>
              <a:t>Manual Testing</a:t>
            </a:r>
            <a:endParaRPr lang="en-US"/>
          </a:p>
        </p:txBody>
      </p:sp>
      <p:sp>
        <p:nvSpPr>
          <p:cNvPr id="4" name="Content Placeholder 2">
            <a:extLst>
              <a:ext uri="{FF2B5EF4-FFF2-40B4-BE49-F238E27FC236}">
                <a16:creationId xmlns:a16="http://schemas.microsoft.com/office/drawing/2014/main" id="{C13737F1-B981-902A-126E-79265976BF71}"/>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 indent="0">
              <a:buNone/>
            </a:pPr>
            <a:r>
              <a:rPr lang="en-US" sz="3600">
                <a:solidFill>
                  <a:srgbClr val="7030A0"/>
                </a:solidFill>
                <a:latin typeface="-apple-system"/>
              </a:rPr>
              <a:t>4)</a:t>
            </a:r>
          </a:p>
        </p:txBody>
      </p:sp>
      <p:pic>
        <p:nvPicPr>
          <p:cNvPr id="3" name="Picture 5" descr="Diagram&#10;&#10;Description automatically generated">
            <a:extLst>
              <a:ext uri="{FF2B5EF4-FFF2-40B4-BE49-F238E27FC236}">
                <a16:creationId xmlns:a16="http://schemas.microsoft.com/office/drawing/2014/main" id="{B4FD862D-0BA5-AB6F-BC11-6E31E303B99A}"/>
              </a:ext>
            </a:extLst>
          </p:cNvPr>
          <p:cNvPicPr>
            <a:picLocks noChangeAspect="1"/>
          </p:cNvPicPr>
          <p:nvPr/>
        </p:nvPicPr>
        <p:blipFill>
          <a:blip r:embed="rId3"/>
          <a:stretch>
            <a:fillRect/>
          </a:stretch>
        </p:blipFill>
        <p:spPr>
          <a:xfrm>
            <a:off x="3608615" y="1716840"/>
            <a:ext cx="8131628" cy="4199926"/>
          </a:xfrm>
          <a:prstGeom prst="rect">
            <a:avLst/>
          </a:prstGeom>
        </p:spPr>
      </p:pic>
    </p:spTree>
    <p:extLst>
      <p:ext uri="{BB962C8B-B14F-4D97-AF65-F5344CB8AC3E}">
        <p14:creationId xmlns:p14="http://schemas.microsoft.com/office/powerpoint/2010/main" val="185882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8177-FDCB-B686-0FE9-2822EF00CE4A}"/>
              </a:ext>
            </a:extLst>
          </p:cNvPr>
          <p:cNvSpPr>
            <a:spLocks noGrp="1"/>
          </p:cNvSpPr>
          <p:nvPr>
            <p:ph type="title"/>
          </p:nvPr>
        </p:nvSpPr>
        <p:spPr>
          <a:xfrm>
            <a:off x="1471448" y="162910"/>
            <a:ext cx="9494520" cy="1356360"/>
          </a:xfrm>
        </p:spPr>
        <p:txBody>
          <a:bodyPr/>
          <a:lstStyle/>
          <a:p>
            <a:r>
              <a:rPr lang="en-US"/>
              <a:t>Testing Coverage</a:t>
            </a:r>
          </a:p>
        </p:txBody>
      </p:sp>
      <p:sp>
        <p:nvSpPr>
          <p:cNvPr id="5" name="Content Placeholder 2">
            <a:extLst>
              <a:ext uri="{FF2B5EF4-FFF2-40B4-BE49-F238E27FC236}">
                <a16:creationId xmlns:a16="http://schemas.microsoft.com/office/drawing/2014/main" id="{A05690B6-DF57-26BE-D0DC-C8967704C31D}"/>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pic>
        <p:nvPicPr>
          <p:cNvPr id="10" name="Picture 10" descr="Table&#10;&#10;Description automatically generated">
            <a:extLst>
              <a:ext uri="{FF2B5EF4-FFF2-40B4-BE49-F238E27FC236}">
                <a16:creationId xmlns:a16="http://schemas.microsoft.com/office/drawing/2014/main" id="{C41C608C-0E48-76AF-30ED-FF3C244CE812}"/>
              </a:ext>
            </a:extLst>
          </p:cNvPr>
          <p:cNvPicPr>
            <a:picLocks noGrp="1" noChangeAspect="1"/>
          </p:cNvPicPr>
          <p:nvPr>
            <p:ph idx="1"/>
          </p:nvPr>
        </p:nvPicPr>
        <p:blipFill>
          <a:blip r:embed="rId2"/>
          <a:stretch>
            <a:fillRect/>
          </a:stretch>
        </p:blipFill>
        <p:spPr>
          <a:xfrm>
            <a:off x="4119405" y="1229711"/>
            <a:ext cx="7572405" cy="5142186"/>
          </a:xfrm>
        </p:spPr>
      </p:pic>
      <p:sp>
        <p:nvSpPr>
          <p:cNvPr id="12" name="Content Placeholder 2">
            <a:extLst>
              <a:ext uri="{FF2B5EF4-FFF2-40B4-BE49-F238E27FC236}">
                <a16:creationId xmlns:a16="http://schemas.microsoft.com/office/drawing/2014/main" id="{D16033AE-EAC3-661B-097A-046E3649F6F7}"/>
              </a:ext>
            </a:extLst>
          </p:cNvPr>
          <p:cNvSpPr txBox="1">
            <a:spLocks/>
          </p:cNvSpPr>
          <p:nvPr/>
        </p:nvSpPr>
        <p:spPr>
          <a:xfrm>
            <a:off x="506185" y="2305050"/>
            <a:ext cx="9872871" cy="4038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2800">
                <a:ea typeface="+mn-lt"/>
                <a:cs typeface="+mn-lt"/>
              </a:rPr>
              <a:t>324  of 360 statements</a:t>
            </a:r>
          </a:p>
          <a:p>
            <a:pPr marL="45720" indent="0">
              <a:buNone/>
            </a:pPr>
            <a:r>
              <a:rPr lang="en-US" sz="2800">
                <a:ea typeface="+mn-lt"/>
                <a:cs typeface="+mn-lt"/>
              </a:rPr>
              <a:t>Covered.</a:t>
            </a:r>
          </a:p>
          <a:p>
            <a:pPr marL="45720" indent="0">
              <a:buNone/>
            </a:pPr>
            <a:endParaRPr lang="en-US" sz="2800">
              <a:ea typeface="+mn-lt"/>
              <a:cs typeface="+mn-lt"/>
            </a:endParaRPr>
          </a:p>
          <a:p>
            <a:pPr marL="45720" indent="0">
              <a:buNone/>
            </a:pPr>
            <a:r>
              <a:rPr lang="en-US" sz="2800">
                <a:ea typeface="+mn-lt"/>
                <a:cs typeface="+mn-lt"/>
              </a:rPr>
              <a:t>Total Coverage = 89%</a:t>
            </a:r>
          </a:p>
          <a:p>
            <a:pPr marL="45720" indent="0">
              <a:buNone/>
            </a:pPr>
            <a:endParaRPr lang="en-US" sz="2800">
              <a:ea typeface="+mn-lt"/>
              <a:cs typeface="+mn-lt"/>
            </a:endParaRPr>
          </a:p>
          <a:p>
            <a:pPr marL="45720" indent="0">
              <a:buNone/>
            </a:pPr>
            <a:endParaRPr lang="en-US" sz="2800">
              <a:ea typeface="+mn-lt"/>
              <a:cs typeface="+mn-lt"/>
            </a:endParaRPr>
          </a:p>
        </p:txBody>
      </p:sp>
    </p:spTree>
    <p:extLst>
      <p:ext uri="{BB962C8B-B14F-4D97-AF65-F5344CB8AC3E}">
        <p14:creationId xmlns:p14="http://schemas.microsoft.com/office/powerpoint/2010/main" val="275721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3C3-2BFC-6336-ACC4-60E2793D4F8E}"/>
              </a:ext>
            </a:extLst>
          </p:cNvPr>
          <p:cNvSpPr>
            <a:spLocks noGrp="1"/>
          </p:cNvSpPr>
          <p:nvPr>
            <p:ph type="title"/>
          </p:nvPr>
        </p:nvSpPr>
        <p:spPr/>
        <p:txBody>
          <a:bodyPr/>
          <a:lstStyle/>
          <a:p>
            <a:r>
              <a:rPr lang="en-US"/>
              <a:t>Claremont-Presents </a:t>
            </a:r>
            <a:r>
              <a:rPr lang="en-US">
                <a:solidFill>
                  <a:srgbClr val="002060"/>
                </a:solidFill>
              </a:rPr>
              <a:t>What We Learned</a:t>
            </a:r>
          </a:p>
        </p:txBody>
      </p:sp>
      <p:sp>
        <p:nvSpPr>
          <p:cNvPr id="3" name="Content Placeholder 2">
            <a:extLst>
              <a:ext uri="{FF2B5EF4-FFF2-40B4-BE49-F238E27FC236}">
                <a16:creationId xmlns:a16="http://schemas.microsoft.com/office/drawing/2014/main" id="{8DECA783-B6CD-424C-4703-884040095764}"/>
              </a:ext>
            </a:extLst>
          </p:cNvPr>
          <p:cNvSpPr>
            <a:spLocks noGrp="1"/>
          </p:cNvSpPr>
          <p:nvPr>
            <p:ph idx="1"/>
          </p:nvPr>
        </p:nvSpPr>
        <p:spPr>
          <a:xfrm>
            <a:off x="1143000" y="2057400"/>
            <a:ext cx="9872871" cy="4188278"/>
          </a:xfrm>
        </p:spPr>
        <p:txBody>
          <a:bodyPr vert="horz" lIns="91440" tIns="45720" rIns="91440" bIns="45720" rtlCol="0" anchor="t">
            <a:normAutofit lnSpcReduction="10000"/>
          </a:bodyPr>
          <a:lstStyle/>
          <a:p>
            <a:pPr marL="45720" indent="0">
              <a:buNone/>
            </a:pPr>
            <a:r>
              <a:rPr lang="en-US" sz="3200" dirty="0">
                <a:solidFill>
                  <a:schemeClr val="tx1"/>
                </a:solidFill>
              </a:rPr>
              <a:t>1) We learned how to integrate GIS mapping / APIs with Python and Flask plugins to create a web-based GIS Application.</a:t>
            </a:r>
            <a:endParaRPr lang="en-US" dirty="0">
              <a:solidFill>
                <a:schemeClr val="tx1"/>
              </a:solidFill>
            </a:endParaRPr>
          </a:p>
          <a:p>
            <a:pPr marL="45720" indent="0">
              <a:buNone/>
            </a:pPr>
            <a:r>
              <a:rPr lang="en-US" sz="3200" dirty="0">
                <a:solidFill>
                  <a:schemeClr val="tx1"/>
                </a:solidFill>
              </a:rPr>
              <a:t>2) Different testing frameworks, including </a:t>
            </a:r>
            <a:r>
              <a:rPr lang="en-US" sz="3200" dirty="0" err="1">
                <a:solidFill>
                  <a:schemeClr val="tx1"/>
                </a:solidFill>
              </a:rPr>
              <a:t>pytest</a:t>
            </a:r>
            <a:r>
              <a:rPr lang="en-US" sz="3200" dirty="0">
                <a:solidFill>
                  <a:schemeClr val="tx1"/>
                </a:solidFill>
              </a:rPr>
              <a:t> unit testing and </a:t>
            </a:r>
            <a:r>
              <a:rPr lang="en-US" sz="3200" dirty="0" err="1">
                <a:solidFill>
                  <a:schemeClr val="tx1"/>
                </a:solidFill>
              </a:rPr>
              <a:t>pytest</a:t>
            </a:r>
            <a:r>
              <a:rPr lang="en-US" sz="3200" dirty="0">
                <a:solidFill>
                  <a:schemeClr val="tx1"/>
                </a:solidFill>
              </a:rPr>
              <a:t>-flask functional testing. Test driven development is extremely beneficial as it hard to write tests for code after it is written</a:t>
            </a:r>
          </a:p>
          <a:p>
            <a:pPr marL="45720" indent="0">
              <a:buNone/>
            </a:pPr>
            <a:r>
              <a:rPr lang="en-US" sz="3200" dirty="0">
                <a:solidFill>
                  <a:schemeClr val="tx1"/>
                </a:solidFill>
              </a:rPr>
              <a:t>3) Modularizing the codebase to follow best coding practices architecture.</a:t>
            </a:r>
          </a:p>
        </p:txBody>
      </p:sp>
      <p:sp>
        <p:nvSpPr>
          <p:cNvPr id="5" name="Content Placeholder 2">
            <a:extLst>
              <a:ext uri="{FF2B5EF4-FFF2-40B4-BE49-F238E27FC236}">
                <a16:creationId xmlns:a16="http://schemas.microsoft.com/office/drawing/2014/main" id="{EA1E0ACA-E9A7-6A22-C8F6-2283606E875B}"/>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96596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EC68-505C-DD7A-FB77-72B0F9AFA7D4}"/>
              </a:ext>
            </a:extLst>
          </p:cNvPr>
          <p:cNvSpPr>
            <a:spLocks noGrp="1"/>
          </p:cNvSpPr>
          <p:nvPr>
            <p:ph type="title"/>
          </p:nvPr>
        </p:nvSpPr>
        <p:spPr>
          <a:xfrm>
            <a:off x="630621" y="294290"/>
            <a:ext cx="9875520" cy="1356360"/>
          </a:xfrm>
        </p:spPr>
        <p:txBody>
          <a:bodyPr/>
          <a:lstStyle/>
          <a:p>
            <a:r>
              <a:rPr lang="en-US">
                <a:solidFill>
                  <a:schemeClr val="tx1"/>
                </a:solidFill>
              </a:rPr>
              <a:t>Presentation Outline</a:t>
            </a:r>
          </a:p>
        </p:txBody>
      </p:sp>
      <p:sp>
        <p:nvSpPr>
          <p:cNvPr id="3" name="Content Placeholder 2">
            <a:extLst>
              <a:ext uri="{FF2B5EF4-FFF2-40B4-BE49-F238E27FC236}">
                <a16:creationId xmlns:a16="http://schemas.microsoft.com/office/drawing/2014/main" id="{3557D63C-6F30-598A-F951-431A7D333361}"/>
              </a:ext>
            </a:extLst>
          </p:cNvPr>
          <p:cNvSpPr>
            <a:spLocks noGrp="1"/>
          </p:cNvSpPr>
          <p:nvPr>
            <p:ph idx="1"/>
          </p:nvPr>
        </p:nvSpPr>
        <p:spPr>
          <a:xfrm>
            <a:off x="814552" y="1587031"/>
            <a:ext cx="11093038" cy="4795481"/>
          </a:xfrm>
        </p:spPr>
        <p:txBody>
          <a:bodyPr vert="horz" lIns="91440" tIns="45720" rIns="91440" bIns="45720" rtlCol="0" anchor="t">
            <a:noAutofit/>
          </a:bodyPr>
          <a:lstStyle/>
          <a:p>
            <a:pPr marL="45720" indent="0">
              <a:buNone/>
            </a:pPr>
            <a:r>
              <a:rPr lang="en-US" sz="4000">
                <a:solidFill>
                  <a:srgbClr val="FF0000"/>
                </a:solidFill>
              </a:rPr>
              <a:t>1) </a:t>
            </a:r>
            <a:r>
              <a:rPr lang="en-US" sz="4000">
                <a:solidFill>
                  <a:srgbClr val="00B0F0"/>
                </a:solidFill>
              </a:rPr>
              <a:t>Project Summary</a:t>
            </a:r>
            <a:endParaRPr lang="en-US"/>
          </a:p>
          <a:p>
            <a:pPr lvl="3"/>
            <a:r>
              <a:rPr lang="en-US" sz="3400">
                <a:solidFill>
                  <a:srgbClr val="00B0F0"/>
                </a:solidFill>
              </a:rPr>
              <a:t>Overview, Milestone 1, Milestone 2, Burndown Chart</a:t>
            </a:r>
          </a:p>
          <a:p>
            <a:pPr marL="45720" indent="0">
              <a:buNone/>
            </a:pPr>
            <a:r>
              <a:rPr lang="en-US" sz="4000">
                <a:solidFill>
                  <a:srgbClr val="FFC000"/>
                </a:solidFill>
              </a:rPr>
              <a:t>2) </a:t>
            </a:r>
            <a:r>
              <a:rPr lang="en-US" sz="4000">
                <a:solidFill>
                  <a:srgbClr val="1CADE4"/>
                </a:solidFill>
              </a:rPr>
              <a:t>Milestone 2 User Stories </a:t>
            </a:r>
          </a:p>
          <a:p>
            <a:pPr marL="45720" indent="0">
              <a:buNone/>
            </a:pPr>
            <a:r>
              <a:rPr lang="en-US" sz="4000">
                <a:solidFill>
                  <a:srgbClr val="00B050"/>
                </a:solidFill>
              </a:rPr>
              <a:t>3) </a:t>
            </a:r>
            <a:r>
              <a:rPr lang="en-US" sz="4000">
                <a:solidFill>
                  <a:srgbClr val="00B0F0"/>
                </a:solidFill>
              </a:rPr>
              <a:t>Demonstration</a:t>
            </a:r>
            <a:endParaRPr lang="en-US"/>
          </a:p>
          <a:p>
            <a:pPr marL="45720" indent="0">
              <a:buNone/>
            </a:pPr>
            <a:r>
              <a:rPr lang="en-US" sz="4000">
                <a:solidFill>
                  <a:srgbClr val="7030A0"/>
                </a:solidFill>
              </a:rPr>
              <a:t>4) </a:t>
            </a:r>
            <a:r>
              <a:rPr lang="en-US" sz="4000">
                <a:solidFill>
                  <a:srgbClr val="00B0F0"/>
                </a:solidFill>
                <a:ea typeface="+mn-lt"/>
                <a:cs typeface="+mn-lt"/>
              </a:rPr>
              <a:t>Testing Strategies </a:t>
            </a:r>
          </a:p>
          <a:p>
            <a:pPr marL="45720" indent="0">
              <a:buNone/>
            </a:pPr>
            <a:r>
              <a:rPr lang="en-US" sz="4000">
                <a:solidFill>
                  <a:srgbClr val="002060"/>
                </a:solidFill>
                <a:ea typeface="+mn-lt"/>
                <a:cs typeface="+mn-lt"/>
              </a:rPr>
              <a:t>5</a:t>
            </a:r>
            <a:r>
              <a:rPr lang="en-US" sz="4000">
                <a:solidFill>
                  <a:srgbClr val="002060"/>
                </a:solidFill>
              </a:rPr>
              <a:t>)</a:t>
            </a:r>
            <a:r>
              <a:rPr lang="en-US" sz="4000"/>
              <a:t> </a:t>
            </a:r>
            <a:r>
              <a:rPr lang="en-US" sz="4000">
                <a:solidFill>
                  <a:srgbClr val="00B0F0"/>
                </a:solidFill>
                <a:ea typeface="+mn-lt"/>
                <a:cs typeface="+mn-lt"/>
              </a:rPr>
              <a:t>Reflections</a:t>
            </a:r>
            <a:endParaRPr lang="en-US" sz="4000"/>
          </a:p>
          <a:p>
            <a:pPr marL="45720" indent="0">
              <a:buNone/>
            </a:pPr>
            <a:endParaRPr lang="en-US" sz="4000"/>
          </a:p>
        </p:txBody>
      </p:sp>
      <p:pic>
        <p:nvPicPr>
          <p:cNvPr id="4" name="Picture 4" descr="A picture containing text, scene, way&#10;&#10;Description automatically generated">
            <a:extLst>
              <a:ext uri="{FF2B5EF4-FFF2-40B4-BE49-F238E27FC236}">
                <a16:creationId xmlns:a16="http://schemas.microsoft.com/office/drawing/2014/main" id="{72D83123-35FA-60EF-F3B9-7279D9812762}"/>
              </a:ext>
            </a:extLst>
          </p:cNvPr>
          <p:cNvPicPr>
            <a:picLocks noChangeAspect="1"/>
          </p:cNvPicPr>
          <p:nvPr/>
        </p:nvPicPr>
        <p:blipFill>
          <a:blip r:embed="rId3"/>
          <a:stretch>
            <a:fillRect/>
          </a:stretch>
        </p:blipFill>
        <p:spPr>
          <a:xfrm>
            <a:off x="8954566" y="2604155"/>
            <a:ext cx="2796000" cy="3776052"/>
          </a:xfrm>
          <a:prstGeom prst="rect">
            <a:avLst/>
          </a:prstGeom>
        </p:spPr>
      </p:pic>
    </p:spTree>
    <p:extLst>
      <p:ext uri="{BB962C8B-B14F-4D97-AF65-F5344CB8AC3E}">
        <p14:creationId xmlns:p14="http://schemas.microsoft.com/office/powerpoint/2010/main" val="3535257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E3C3-2BFC-6336-ACC4-60E2793D4F8E}"/>
              </a:ext>
            </a:extLst>
          </p:cNvPr>
          <p:cNvSpPr>
            <a:spLocks noGrp="1"/>
          </p:cNvSpPr>
          <p:nvPr>
            <p:ph type="title"/>
          </p:nvPr>
        </p:nvSpPr>
        <p:spPr/>
        <p:txBody>
          <a:bodyPr/>
          <a:lstStyle/>
          <a:p>
            <a:r>
              <a:rPr lang="en-US"/>
              <a:t>Claremont-Presents </a:t>
            </a:r>
            <a:r>
              <a:rPr lang="en-US">
                <a:solidFill>
                  <a:schemeClr val="tx1"/>
                </a:solidFill>
              </a:rPr>
              <a:t>Next Steps</a:t>
            </a:r>
          </a:p>
        </p:txBody>
      </p:sp>
      <p:sp>
        <p:nvSpPr>
          <p:cNvPr id="3" name="Content Placeholder 2">
            <a:extLst>
              <a:ext uri="{FF2B5EF4-FFF2-40B4-BE49-F238E27FC236}">
                <a16:creationId xmlns:a16="http://schemas.microsoft.com/office/drawing/2014/main" id="{8DECA783-B6CD-424C-4703-884040095764}"/>
              </a:ext>
            </a:extLst>
          </p:cNvPr>
          <p:cNvSpPr>
            <a:spLocks noGrp="1"/>
          </p:cNvSpPr>
          <p:nvPr>
            <p:ph idx="1"/>
          </p:nvPr>
        </p:nvSpPr>
        <p:spPr/>
        <p:txBody>
          <a:bodyPr vert="horz" lIns="91440" tIns="45720" rIns="91440" bIns="45720" rtlCol="0" anchor="t">
            <a:normAutofit fontScale="92500"/>
          </a:bodyPr>
          <a:lstStyle/>
          <a:p>
            <a:r>
              <a:rPr lang="en-US" sz="4000"/>
              <a:t>Purchase Domain Name</a:t>
            </a:r>
            <a:endParaRPr lang="en-US"/>
          </a:p>
          <a:p>
            <a:pPr lvl="1"/>
            <a:r>
              <a:rPr lang="en-US" sz="3800">
                <a:solidFill>
                  <a:schemeClr val="tx1"/>
                </a:solidFill>
              </a:rPr>
              <a:t>Claremont-Presents.com</a:t>
            </a:r>
          </a:p>
          <a:p>
            <a:r>
              <a:rPr lang="en-US" sz="4000"/>
              <a:t>Application and Database Security optimization</a:t>
            </a:r>
          </a:p>
          <a:p>
            <a:r>
              <a:rPr lang="en-US" sz="4000">
                <a:ea typeface="+mn-lt"/>
                <a:cs typeface="+mn-lt"/>
              </a:rPr>
              <a:t>Advertise Product &amp;</a:t>
            </a:r>
            <a:r>
              <a:rPr lang="en-US" sz="4000"/>
              <a:t> Collaborate with the Claremont Colleges</a:t>
            </a:r>
          </a:p>
          <a:p>
            <a:r>
              <a:rPr lang="en-US" sz="4000">
                <a:solidFill>
                  <a:schemeClr val="tx1"/>
                </a:solidFill>
              </a:rPr>
              <a:t>Continue being Lifetime Learners</a:t>
            </a:r>
          </a:p>
        </p:txBody>
      </p:sp>
      <p:sp>
        <p:nvSpPr>
          <p:cNvPr id="5" name="Content Placeholder 2">
            <a:extLst>
              <a:ext uri="{FF2B5EF4-FFF2-40B4-BE49-F238E27FC236}">
                <a16:creationId xmlns:a16="http://schemas.microsoft.com/office/drawing/2014/main" id="{7FA3C575-E3C0-5030-32F2-5D060B0809C6}"/>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3832666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ACED-7EAA-C1B4-3D91-FE8369C63F2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7742CBAF-BCF4-C86C-2CFE-ED15BB1232BF}"/>
              </a:ext>
            </a:extLst>
          </p:cNvPr>
          <p:cNvSpPr>
            <a:spLocks noGrp="1"/>
          </p:cNvSpPr>
          <p:nvPr>
            <p:ph idx="1"/>
          </p:nvPr>
        </p:nvSpPr>
        <p:spPr>
          <a:xfrm>
            <a:off x="1143000" y="1685581"/>
            <a:ext cx="9872871" cy="4410419"/>
          </a:xfrm>
        </p:spPr>
        <p:txBody>
          <a:bodyPr vert="horz" lIns="91440" tIns="45720" rIns="91440" bIns="45720" rtlCol="0" anchor="t">
            <a:normAutofit/>
          </a:bodyPr>
          <a:lstStyle/>
          <a:p>
            <a:pPr marL="45720" indent="0" algn="ctr">
              <a:buNone/>
            </a:pPr>
            <a:endParaRPr lang="en-US" sz="3200">
              <a:solidFill>
                <a:schemeClr val="tx1"/>
              </a:solidFill>
            </a:endParaRPr>
          </a:p>
          <a:p>
            <a:pPr marL="45720" indent="0" algn="ctr">
              <a:buNone/>
            </a:pPr>
            <a:endParaRPr lang="en-US" sz="3200">
              <a:solidFill>
                <a:schemeClr val="tx1"/>
              </a:solidFill>
            </a:endParaRPr>
          </a:p>
          <a:p>
            <a:pPr marL="45720" indent="0" algn="ctr">
              <a:buNone/>
            </a:pPr>
            <a:r>
              <a:rPr lang="en-US" sz="3200" b="1">
                <a:solidFill>
                  <a:schemeClr val="tx1"/>
                </a:solidFill>
              </a:rPr>
              <a:t>Thanks for listening!!!</a:t>
            </a:r>
          </a:p>
          <a:p>
            <a:pPr marL="45720" indent="0" algn="ctr">
              <a:buNone/>
            </a:pPr>
            <a:endParaRPr lang="en-US" sz="3200" b="1">
              <a:solidFill>
                <a:schemeClr val="tx1"/>
              </a:solidFill>
            </a:endParaRPr>
          </a:p>
        </p:txBody>
      </p:sp>
    </p:spTree>
    <p:extLst>
      <p:ext uri="{BB962C8B-B14F-4D97-AF65-F5344CB8AC3E}">
        <p14:creationId xmlns:p14="http://schemas.microsoft.com/office/powerpoint/2010/main" val="222736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83465-E227-50E3-2816-730F27310464}"/>
              </a:ext>
            </a:extLst>
          </p:cNvPr>
          <p:cNvSpPr>
            <a:spLocks noGrp="1"/>
          </p:cNvSpPr>
          <p:nvPr>
            <p:ph idx="1"/>
          </p:nvPr>
        </p:nvSpPr>
        <p:spPr>
          <a:xfrm>
            <a:off x="604157" y="1820071"/>
            <a:ext cx="5306786" cy="1935500"/>
          </a:xfrm>
        </p:spPr>
        <p:txBody>
          <a:bodyPr>
            <a:normAutofit lnSpcReduction="10000"/>
          </a:bodyPr>
          <a:lstStyle/>
          <a:p>
            <a:r>
              <a:rPr lang="en-US" sz="2400"/>
              <a:t>Claremont has a lot to offer!</a:t>
            </a:r>
          </a:p>
          <a:p>
            <a:r>
              <a:rPr lang="en-US" sz="2400"/>
              <a:t>Claremont has many local residents and frequent visitors</a:t>
            </a:r>
          </a:p>
          <a:p>
            <a:r>
              <a:rPr lang="en-US" sz="2400"/>
              <a:t>Claremont is in a large metropolitan area</a:t>
            </a:r>
          </a:p>
        </p:txBody>
      </p:sp>
      <p:sp>
        <p:nvSpPr>
          <p:cNvPr id="4" name="TextBox 3">
            <a:extLst>
              <a:ext uri="{FF2B5EF4-FFF2-40B4-BE49-F238E27FC236}">
                <a16:creationId xmlns:a16="http://schemas.microsoft.com/office/drawing/2014/main" id="{09886C8A-2B98-3A7C-F412-7C430AC2CD7A}"/>
              </a:ext>
            </a:extLst>
          </p:cNvPr>
          <p:cNvSpPr txBox="1"/>
          <p:nvPr/>
        </p:nvSpPr>
        <p:spPr>
          <a:xfrm>
            <a:off x="802257" y="292335"/>
            <a:ext cx="5338725" cy="1692771"/>
          </a:xfrm>
          <a:prstGeom prst="rect">
            <a:avLst/>
          </a:prstGeom>
          <a:noFill/>
        </p:spPr>
        <p:txBody>
          <a:bodyPr wrap="square" lIns="91440" tIns="45720" rIns="91440" bIns="45720" rtlCol="0" anchor="t">
            <a:spAutoFit/>
          </a:bodyPr>
          <a:lstStyle/>
          <a:p>
            <a:r>
              <a:rPr lang="en-US" sz="4000">
                <a:latin typeface="Amasis MT Pro Black"/>
                <a:cs typeface="Aharoni"/>
              </a:rPr>
              <a:t>Project Motivations &amp; Overview</a:t>
            </a:r>
            <a:endParaRPr lang="en-US" sz="40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pic>
        <p:nvPicPr>
          <p:cNvPr id="1026" name="Picture 2">
            <a:extLst>
              <a:ext uri="{FF2B5EF4-FFF2-40B4-BE49-F238E27FC236}">
                <a16:creationId xmlns:a16="http://schemas.microsoft.com/office/drawing/2014/main" id="{79F89804-0D7D-50EB-360E-10DD6A98D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472454"/>
            <a:ext cx="5453743" cy="30336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665A98B-6FB7-0834-A232-7685229EC6C5}"/>
              </a:ext>
            </a:extLst>
          </p:cNvPr>
          <p:cNvSpPr txBox="1">
            <a:spLocks/>
          </p:cNvSpPr>
          <p:nvPr/>
        </p:nvSpPr>
        <p:spPr>
          <a:xfrm>
            <a:off x="2939143" y="3647054"/>
            <a:ext cx="8954719" cy="30336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ts val="0"/>
              </a:spcBef>
              <a:defRPr/>
            </a:pPr>
            <a:r>
              <a:rPr lang="en-US" sz="2600">
                <a:solidFill>
                  <a:schemeClr val="accent1"/>
                </a:solidFill>
              </a:rPr>
              <a:t>The large student body of the 7C’s, many of us coming from different areas, arrive less familiar with Claremont </a:t>
            </a:r>
            <a:endParaRPr lang="en-US">
              <a:solidFill>
                <a:schemeClr val="accent1"/>
              </a:solidFill>
            </a:endParaRPr>
          </a:p>
          <a:p>
            <a:pPr marL="171450" indent="-171450">
              <a:lnSpc>
                <a:spcPct val="100000"/>
              </a:lnSpc>
              <a:spcBef>
                <a:spcPts val="0"/>
              </a:spcBef>
              <a:defRPr/>
            </a:pPr>
            <a:endParaRPr lang="en-US" sz="2600">
              <a:solidFill>
                <a:schemeClr val="accent1"/>
              </a:solidFill>
            </a:endParaRPr>
          </a:p>
          <a:p>
            <a:pPr marL="171450" indent="-171450">
              <a:lnSpc>
                <a:spcPct val="100000"/>
              </a:lnSpc>
              <a:spcBef>
                <a:spcPts val="0"/>
              </a:spcBef>
              <a:defRPr/>
            </a:pPr>
            <a:r>
              <a:rPr lang="en-US" sz="2600">
                <a:solidFill>
                  <a:schemeClr val="accent1"/>
                </a:solidFill>
              </a:rPr>
              <a:t>Students would be benefitted by a centralized and efficient resource that </a:t>
            </a:r>
            <a:r>
              <a:rPr lang="en-US" sz="2600" b="1">
                <a:solidFill>
                  <a:schemeClr val="accent1"/>
                </a:solidFill>
              </a:rPr>
              <a:t>presents</a:t>
            </a:r>
            <a:r>
              <a:rPr lang="en-US" sz="2600">
                <a:solidFill>
                  <a:schemeClr val="accent1"/>
                </a:solidFill>
              </a:rPr>
              <a:t> </a:t>
            </a:r>
            <a:r>
              <a:rPr lang="en-US" sz="2600" i="1">
                <a:solidFill>
                  <a:schemeClr val="accent1"/>
                </a:solidFill>
              </a:rPr>
              <a:t>what's available to do, and where</a:t>
            </a:r>
            <a:r>
              <a:rPr lang="en-US" sz="2600">
                <a:solidFill>
                  <a:schemeClr val="accent1"/>
                </a:solidFill>
              </a:rPr>
              <a:t>, in the city of </a:t>
            </a:r>
            <a:r>
              <a:rPr lang="en-US" sz="2600" b="1">
                <a:solidFill>
                  <a:schemeClr val="accent1"/>
                </a:solidFill>
              </a:rPr>
              <a:t>Claremont </a:t>
            </a:r>
            <a:r>
              <a:rPr lang="en-US" sz="2600">
                <a:solidFill>
                  <a:schemeClr val="accent1"/>
                </a:solidFill>
              </a:rPr>
              <a:t>= </a:t>
            </a:r>
            <a:r>
              <a:rPr lang="en-US" sz="2600" b="1">
                <a:solidFill>
                  <a:schemeClr val="accent1"/>
                </a:solidFill>
              </a:rPr>
              <a:t>claremonts-presents.com !</a:t>
            </a:r>
          </a:p>
        </p:txBody>
      </p:sp>
      <p:pic>
        <p:nvPicPr>
          <p:cNvPr id="1030" name="Picture 6">
            <a:extLst>
              <a:ext uri="{FF2B5EF4-FFF2-40B4-BE49-F238E27FC236}">
                <a16:creationId xmlns:a16="http://schemas.microsoft.com/office/drawing/2014/main" id="{7633A1D2-CFA1-64CC-465E-F359A62FB0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64"/>
          <a:stretch/>
        </p:blipFill>
        <p:spPr bwMode="auto">
          <a:xfrm>
            <a:off x="457200" y="4019276"/>
            <a:ext cx="2334986" cy="226800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FBF225A-6316-9F0E-461A-D7564295E642}"/>
              </a:ext>
            </a:extLst>
          </p:cNvPr>
          <p:cNvSpPr txBox="1">
            <a:spLocks/>
          </p:cNvSpPr>
          <p:nvPr/>
        </p:nvSpPr>
        <p:spPr>
          <a:xfrm>
            <a:off x="131553" y="470554"/>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324396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9E4DC-4F91-D944-58D2-C08AB3F88DA8}"/>
              </a:ext>
            </a:extLst>
          </p:cNvPr>
          <p:cNvSpPr txBox="1">
            <a:spLocks noGrp="1"/>
          </p:cNvSpPr>
          <p:nvPr>
            <p:ph type="title"/>
          </p:nvPr>
        </p:nvSpPr>
        <p:spPr>
          <a:xfrm>
            <a:off x="838200" y="516244"/>
            <a:ext cx="10515600" cy="618631"/>
          </a:xfrm>
          <a:prstGeom prst="rect">
            <a:avLst/>
          </a:prstGeom>
          <a:noFill/>
        </p:spPr>
        <p:txBody>
          <a:bodyPr wrap="square" rtlCol="0">
            <a:spAutoFit/>
          </a:bodyPr>
          <a:lstStyle/>
          <a:p>
            <a:r>
              <a:rPr lang="en-US" sz="3800" b="1">
                <a:latin typeface="Amasis MT Pro Black" panose="020B0604020202020204" pitchFamily="18" charset="0"/>
                <a:cs typeface="Aharoni" panose="020B0604020202020204" pitchFamily="2" charset="-79"/>
              </a:rPr>
              <a:t>claremont-presents.com  </a:t>
            </a:r>
            <a:r>
              <a:rPr lang="en-US" sz="3800">
                <a:latin typeface="Amasis MT Pro Black" panose="020B0604020202020204" pitchFamily="18" charset="0"/>
                <a:cs typeface="Aharoni" panose="020B0604020202020204" pitchFamily="2" charset="-79"/>
              </a:rPr>
              <a:t> </a:t>
            </a:r>
            <a:r>
              <a:rPr lang="en-US" sz="3800">
                <a:solidFill>
                  <a:schemeClr val="tx1"/>
                </a:solidFill>
                <a:latin typeface="Amasis MT Pro Black" panose="020B0604020202020204" pitchFamily="18" charset="0"/>
                <a:cs typeface="Aharoni" panose="020B0604020202020204" pitchFamily="2" charset="-79"/>
              </a:rPr>
              <a:t>an application</a:t>
            </a:r>
          </a:p>
        </p:txBody>
      </p:sp>
      <p:sp>
        <p:nvSpPr>
          <p:cNvPr id="3" name="Content Placeholder 2">
            <a:extLst>
              <a:ext uri="{FF2B5EF4-FFF2-40B4-BE49-F238E27FC236}">
                <a16:creationId xmlns:a16="http://schemas.microsoft.com/office/drawing/2014/main" id="{646DB533-E25C-178E-839D-4DF86950D647}"/>
              </a:ext>
            </a:extLst>
          </p:cNvPr>
          <p:cNvSpPr>
            <a:spLocks noGrp="1"/>
          </p:cNvSpPr>
          <p:nvPr>
            <p:ph idx="1"/>
          </p:nvPr>
        </p:nvSpPr>
        <p:spPr>
          <a:xfrm>
            <a:off x="838200" y="1178109"/>
            <a:ext cx="10515600" cy="4351338"/>
          </a:xfrm>
        </p:spPr>
        <p:txBody>
          <a:bodyPr vert="horz" lIns="91440" tIns="45720" rIns="91440" bIns="45720" rtlCol="0" anchor="t">
            <a:normAutofit/>
          </a:bodyPr>
          <a:lstStyle/>
          <a:p>
            <a:r>
              <a:rPr lang="en-US" sz="2400"/>
              <a:t>A responsive web-based GIS application that presents users with an interface to </a:t>
            </a:r>
            <a:r>
              <a:rPr lang="en-US" sz="2400" b="1"/>
              <a:t>select</a:t>
            </a:r>
            <a:r>
              <a:rPr lang="en-US" sz="2400"/>
              <a:t> different </a:t>
            </a:r>
            <a:r>
              <a:rPr lang="en-US" sz="2400" b="1"/>
              <a:t>life-style categories </a:t>
            </a:r>
            <a:r>
              <a:rPr lang="en-US" sz="2400"/>
              <a:t>with the ability</a:t>
            </a:r>
            <a:r>
              <a:rPr lang="en-US" sz="2400" b="1"/>
              <a:t> to search </a:t>
            </a:r>
            <a:r>
              <a:rPr lang="en-US" sz="2400"/>
              <a:t>for </a:t>
            </a:r>
            <a:r>
              <a:rPr lang="en-US" sz="2400" b="1"/>
              <a:t>place-based activities</a:t>
            </a:r>
            <a:r>
              <a:rPr lang="en-US" sz="2400"/>
              <a:t> within those fields</a:t>
            </a:r>
          </a:p>
          <a:p>
            <a:pPr marL="45720" indent="0">
              <a:buNone/>
            </a:pPr>
            <a:endParaRPr lang="en-US"/>
          </a:p>
        </p:txBody>
      </p:sp>
      <p:pic>
        <p:nvPicPr>
          <p:cNvPr id="2052" name="Picture 4">
            <a:extLst>
              <a:ext uri="{FF2B5EF4-FFF2-40B4-BE49-F238E27FC236}">
                <a16:creationId xmlns:a16="http://schemas.microsoft.com/office/drawing/2014/main" id="{088D00DC-6E42-6AEB-EA6B-7221C8A27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79" y="4357684"/>
            <a:ext cx="1569410" cy="15694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20F595D-6229-023A-527D-0FBF41617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29" y="4122811"/>
            <a:ext cx="2058738" cy="2032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website&#10;&#10;Description automatically generated">
            <a:extLst>
              <a:ext uri="{FF2B5EF4-FFF2-40B4-BE49-F238E27FC236}">
                <a16:creationId xmlns:a16="http://schemas.microsoft.com/office/drawing/2014/main" id="{AC0C715B-B4CB-4E66-CF86-7A15B8B7E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579" y="2003170"/>
            <a:ext cx="5877338" cy="4411288"/>
          </a:xfrm>
          <a:prstGeom prst="rect">
            <a:avLst/>
          </a:prstGeom>
        </p:spPr>
      </p:pic>
      <p:sp>
        <p:nvSpPr>
          <p:cNvPr id="5" name="Content Placeholder 2">
            <a:extLst>
              <a:ext uri="{FF2B5EF4-FFF2-40B4-BE49-F238E27FC236}">
                <a16:creationId xmlns:a16="http://schemas.microsoft.com/office/drawing/2014/main" id="{2EE24956-1827-EE65-07BC-F9CE508631F7}"/>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6" name="Content Placeholder 2">
            <a:extLst>
              <a:ext uri="{FF2B5EF4-FFF2-40B4-BE49-F238E27FC236}">
                <a16:creationId xmlns:a16="http://schemas.microsoft.com/office/drawing/2014/main" id="{8F2A43E6-D22E-EA5B-2C53-AE087A3456B0}"/>
              </a:ext>
            </a:extLst>
          </p:cNvPr>
          <p:cNvSpPr txBox="1">
            <a:spLocks/>
          </p:cNvSpPr>
          <p:nvPr/>
        </p:nvSpPr>
        <p:spPr>
          <a:xfrm>
            <a:off x="846826" y="2610094"/>
            <a:ext cx="5009072" cy="4351338"/>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sz="2400">
                <a:ea typeface="+mn-lt"/>
                <a:cs typeface="+mn-lt"/>
              </a:rPr>
              <a:t>We also wanted this application to have admin functionalities to enable altering of the application </a:t>
            </a:r>
            <a:endParaRPr lang="en-US" sz="2400"/>
          </a:p>
          <a:p>
            <a:pPr marL="45720" indent="0">
              <a:buFont typeface="Corbel" pitchFamily="34" charset="0"/>
              <a:buNone/>
            </a:pPr>
            <a:endParaRPr lang="en-US"/>
          </a:p>
        </p:txBody>
      </p:sp>
    </p:spTree>
    <p:extLst>
      <p:ext uri="{BB962C8B-B14F-4D97-AF65-F5344CB8AC3E}">
        <p14:creationId xmlns:p14="http://schemas.microsoft.com/office/powerpoint/2010/main" val="19568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C71291-64DA-FEDE-E547-FC0E3EDF2CC6}"/>
              </a:ext>
            </a:extLst>
          </p:cNvPr>
          <p:cNvSpPr>
            <a:spLocks noGrp="1"/>
          </p:cNvSpPr>
          <p:nvPr>
            <p:ph type="title"/>
          </p:nvPr>
        </p:nvSpPr>
        <p:spPr>
          <a:xfrm>
            <a:off x="1112520" y="760601"/>
            <a:ext cx="9966960" cy="1158145"/>
          </a:xfrm>
        </p:spPr>
        <p:txBody>
          <a:bodyPr/>
          <a:lstStyle/>
          <a:p>
            <a:pPr algn="ctr"/>
            <a:r>
              <a:rPr lang="en-US"/>
              <a:t>Project Source</a:t>
            </a:r>
          </a:p>
        </p:txBody>
      </p:sp>
      <p:sp>
        <p:nvSpPr>
          <p:cNvPr id="8" name="Text Placeholder 2">
            <a:extLst>
              <a:ext uri="{FF2B5EF4-FFF2-40B4-BE49-F238E27FC236}">
                <a16:creationId xmlns:a16="http://schemas.microsoft.com/office/drawing/2014/main" id="{B59FC552-E2A0-B406-5E0C-3FC526225920}"/>
              </a:ext>
            </a:extLst>
          </p:cNvPr>
          <p:cNvSpPr txBox="1">
            <a:spLocks/>
          </p:cNvSpPr>
          <p:nvPr/>
        </p:nvSpPr>
        <p:spPr>
          <a:xfrm>
            <a:off x="1711452" y="2065194"/>
            <a:ext cx="8769096" cy="3329766"/>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endParaRPr lang="en-US"/>
          </a:p>
          <a:p>
            <a:pPr marL="45720" indent="0" algn="ctr">
              <a:buFont typeface="Corbel" pitchFamily="34" charset="0"/>
              <a:buNone/>
            </a:pPr>
            <a:r>
              <a:rPr lang="en-US" sz="2400" b="1">
                <a:solidFill>
                  <a:schemeClr val="tx1"/>
                </a:solidFill>
              </a:rPr>
              <a:t>Link to our </a:t>
            </a:r>
            <a:r>
              <a:rPr lang="en-US" sz="2400" b="1" err="1">
                <a:solidFill>
                  <a:schemeClr val="tx1"/>
                </a:solidFill>
              </a:rPr>
              <a:t>Github</a:t>
            </a:r>
            <a:r>
              <a:rPr lang="en-US" sz="2400" b="1">
                <a:solidFill>
                  <a:schemeClr val="tx1"/>
                </a:solidFill>
              </a:rPr>
              <a:t>:</a:t>
            </a:r>
          </a:p>
          <a:p>
            <a:pPr marL="45720" indent="0" algn="ctr">
              <a:buFont typeface="Corbel" pitchFamily="34" charset="0"/>
              <a:buNone/>
            </a:pPr>
            <a:r>
              <a:rPr lang="en-US" sz="2400">
                <a:solidFill>
                  <a:schemeClr val="tx1"/>
                </a:solidFill>
                <a:hlinkClick r:id="rId2"/>
              </a:rPr>
              <a:t>https://github.com/katieenns/Dream-Team</a:t>
            </a:r>
            <a:endParaRPr lang="en-US" sz="2400">
              <a:solidFill>
                <a:schemeClr val="tx1"/>
              </a:solidFill>
            </a:endParaRPr>
          </a:p>
          <a:p>
            <a:pPr marL="0" indent="0" algn="ctr">
              <a:buNone/>
            </a:pPr>
            <a:r>
              <a:rPr lang="en-US" sz="2400" b="1">
                <a:solidFill>
                  <a:schemeClr val="tx1"/>
                </a:solidFill>
              </a:rPr>
              <a:t>Link to our Issues:</a:t>
            </a:r>
          </a:p>
          <a:p>
            <a:pPr marL="45720" indent="0" algn="ctr">
              <a:buFont typeface="Corbel" pitchFamily="34" charset="0"/>
              <a:buNone/>
            </a:pPr>
            <a:r>
              <a:rPr lang="en-US" sz="2400">
                <a:solidFill>
                  <a:schemeClr val="tx1"/>
                </a:solidFill>
              </a:rPr>
              <a:t>https://github.com/katieenns/Dream-Team/issues</a:t>
            </a:r>
          </a:p>
          <a:p>
            <a:pPr marL="0" indent="0" algn="ctr">
              <a:buNone/>
            </a:pPr>
            <a:r>
              <a:rPr lang="en-US" sz="2400" b="1">
                <a:solidFill>
                  <a:schemeClr val="tx1"/>
                </a:solidFill>
              </a:rPr>
              <a:t>Link to our Project Dashboard:</a:t>
            </a:r>
          </a:p>
          <a:p>
            <a:pPr marL="0" indent="0" algn="ctr">
              <a:buNone/>
            </a:pPr>
            <a:r>
              <a:rPr lang="en-US" sz="2000">
                <a:latin typeface="-apple-system"/>
                <a:hlinkClick r:id="rId3" tooltip="https://github.com/users/katieenns/projects/1"/>
              </a:rPr>
              <a:t>https://github.com/users/katieenns/projects/1</a:t>
            </a:r>
            <a:endParaRPr lang="en-US" sz="2000">
              <a:latin typeface="-apple-system"/>
            </a:endParaRPr>
          </a:p>
          <a:p>
            <a:pPr marL="45720" indent="0" algn="ctr">
              <a:buFont typeface="Corbel" pitchFamily="34" charset="0"/>
              <a:buNone/>
            </a:pP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
        <p:nvSpPr>
          <p:cNvPr id="3" name="Content Placeholder 2">
            <a:extLst>
              <a:ext uri="{FF2B5EF4-FFF2-40B4-BE49-F238E27FC236}">
                <a16:creationId xmlns:a16="http://schemas.microsoft.com/office/drawing/2014/main" id="{0E8C6CFF-4A98-EDBA-93A1-EF25BADFCF4B}"/>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196588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E59CDA63-A99C-C73C-F033-F94440472AF4}"/>
              </a:ext>
            </a:extLst>
          </p:cNvPr>
          <p:cNvPicPr>
            <a:picLocks noChangeAspect="1"/>
          </p:cNvPicPr>
          <p:nvPr/>
        </p:nvPicPr>
        <p:blipFill>
          <a:blip r:embed="rId2"/>
          <a:stretch>
            <a:fillRect/>
          </a:stretch>
        </p:blipFill>
        <p:spPr>
          <a:xfrm>
            <a:off x="552872" y="1756782"/>
            <a:ext cx="11081175" cy="3352056"/>
          </a:xfrm>
          <a:prstGeom prst="rect">
            <a:avLst/>
          </a:prstGeom>
        </p:spPr>
      </p:pic>
      <p:cxnSp>
        <p:nvCxnSpPr>
          <p:cNvPr id="4" name="Straight Arrow Connector 3">
            <a:extLst>
              <a:ext uri="{FF2B5EF4-FFF2-40B4-BE49-F238E27FC236}">
                <a16:creationId xmlns:a16="http://schemas.microsoft.com/office/drawing/2014/main" id="{9CD09414-D30C-DC6E-6EEB-17416939CF9E}"/>
              </a:ext>
            </a:extLst>
          </p:cNvPr>
          <p:cNvCxnSpPr/>
          <p:nvPr/>
        </p:nvCxnSpPr>
        <p:spPr>
          <a:xfrm flipH="1">
            <a:off x="5940937" y="2400300"/>
            <a:ext cx="4779" cy="217811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483E724-044D-96A4-E238-64EB70B49ECB}"/>
              </a:ext>
            </a:extLst>
          </p:cNvPr>
          <p:cNvCxnSpPr>
            <a:cxnSpLocks/>
          </p:cNvCxnSpPr>
          <p:nvPr/>
        </p:nvCxnSpPr>
        <p:spPr>
          <a:xfrm flipH="1">
            <a:off x="7520347" y="2786002"/>
            <a:ext cx="17752" cy="179848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C57D3605-07DE-8776-E791-C6E3E7FB346C}"/>
              </a:ext>
            </a:extLst>
          </p:cNvPr>
          <p:cNvSpPr>
            <a:spLocks noGrp="1"/>
          </p:cNvSpPr>
          <p:nvPr/>
        </p:nvSpPr>
        <p:spPr>
          <a:xfrm>
            <a:off x="5951719" y="1761920"/>
            <a:ext cx="2111003"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solidFill>
                  <a:schemeClr val="tx1">
                    <a:lumMod val="65000"/>
                    <a:lumOff val="35000"/>
                  </a:schemeClr>
                </a:solidFill>
              </a:rPr>
              <a:t>Milestone 1 </a:t>
            </a:r>
          </a:p>
          <a:p>
            <a:r>
              <a:rPr lang="en-US" sz="1800">
                <a:solidFill>
                  <a:schemeClr val="tx1">
                    <a:lumMod val="65000"/>
                    <a:lumOff val="35000"/>
                  </a:schemeClr>
                </a:solidFill>
              </a:rPr>
              <a:t>Finished</a:t>
            </a:r>
          </a:p>
        </p:txBody>
      </p:sp>
      <p:sp>
        <p:nvSpPr>
          <p:cNvPr id="18" name="Title 1">
            <a:extLst>
              <a:ext uri="{FF2B5EF4-FFF2-40B4-BE49-F238E27FC236}">
                <a16:creationId xmlns:a16="http://schemas.microsoft.com/office/drawing/2014/main" id="{03EACA6F-77D2-B9C1-BE11-2E5BD07BF188}"/>
              </a:ext>
            </a:extLst>
          </p:cNvPr>
          <p:cNvSpPr txBox="1">
            <a:spLocks/>
          </p:cNvSpPr>
          <p:nvPr/>
        </p:nvSpPr>
        <p:spPr>
          <a:xfrm>
            <a:off x="6924188" y="2244983"/>
            <a:ext cx="3707634"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         Milestone 2 </a:t>
            </a:r>
            <a:endParaRPr lang="en-US"/>
          </a:p>
          <a:p>
            <a:r>
              <a:rPr lang="en-US"/>
              <a:t>Start</a:t>
            </a:r>
          </a:p>
          <a:p>
            <a:endParaRPr lang="en-US"/>
          </a:p>
        </p:txBody>
      </p:sp>
      <p:pic>
        <p:nvPicPr>
          <p:cNvPr id="25" name="Picture 25" descr="Shape, arrow&#10;&#10;Description automatically generated">
            <a:extLst>
              <a:ext uri="{FF2B5EF4-FFF2-40B4-BE49-F238E27FC236}">
                <a16:creationId xmlns:a16="http://schemas.microsoft.com/office/drawing/2014/main" id="{41DB3B74-B538-F510-F51E-7ACC222707DD}"/>
              </a:ext>
            </a:extLst>
          </p:cNvPr>
          <p:cNvPicPr>
            <a:picLocks noChangeAspect="1"/>
          </p:cNvPicPr>
          <p:nvPr/>
        </p:nvPicPr>
        <p:blipFill>
          <a:blip r:embed="rId3"/>
          <a:stretch>
            <a:fillRect/>
          </a:stretch>
        </p:blipFill>
        <p:spPr>
          <a:xfrm>
            <a:off x="2382378" y="5337006"/>
            <a:ext cx="312683" cy="279056"/>
          </a:xfrm>
          <a:prstGeom prst="rect">
            <a:avLst/>
          </a:prstGeom>
        </p:spPr>
      </p:pic>
      <p:sp>
        <p:nvSpPr>
          <p:cNvPr id="7" name="Title 1">
            <a:extLst>
              <a:ext uri="{FF2B5EF4-FFF2-40B4-BE49-F238E27FC236}">
                <a16:creationId xmlns:a16="http://schemas.microsoft.com/office/drawing/2014/main" id="{E6459689-FC63-09C1-00AA-B749F630D9CE}"/>
              </a:ext>
            </a:extLst>
          </p:cNvPr>
          <p:cNvSpPr txBox="1">
            <a:spLocks/>
          </p:cNvSpPr>
          <p:nvPr/>
        </p:nvSpPr>
        <p:spPr>
          <a:xfrm>
            <a:off x="2310893" y="569700"/>
            <a:ext cx="9875520"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Development Status &amp; Timeline </a:t>
            </a:r>
          </a:p>
        </p:txBody>
      </p:sp>
      <p:sp>
        <p:nvSpPr>
          <p:cNvPr id="9" name="Content Placeholder 2">
            <a:extLst>
              <a:ext uri="{FF2B5EF4-FFF2-40B4-BE49-F238E27FC236}">
                <a16:creationId xmlns:a16="http://schemas.microsoft.com/office/drawing/2014/main" id="{5C7FC7F0-B98B-F358-AC6E-E21CF3E3694E}"/>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2" name="Title 1">
            <a:extLst>
              <a:ext uri="{FF2B5EF4-FFF2-40B4-BE49-F238E27FC236}">
                <a16:creationId xmlns:a16="http://schemas.microsoft.com/office/drawing/2014/main" id="{FC102DAB-729D-44AC-7584-C91FEB93A657}"/>
              </a:ext>
            </a:extLst>
          </p:cNvPr>
          <p:cNvSpPr txBox="1">
            <a:spLocks/>
          </p:cNvSpPr>
          <p:nvPr/>
        </p:nvSpPr>
        <p:spPr>
          <a:xfrm>
            <a:off x="8490332" y="4934327"/>
            <a:ext cx="3707634"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Project Completed</a:t>
            </a:r>
            <a:endParaRPr lang="en-US"/>
          </a:p>
          <a:p>
            <a:endParaRPr lang="en-US"/>
          </a:p>
        </p:txBody>
      </p:sp>
      <p:cxnSp>
        <p:nvCxnSpPr>
          <p:cNvPr id="6" name="Straight Arrow Connector 5">
            <a:extLst>
              <a:ext uri="{FF2B5EF4-FFF2-40B4-BE49-F238E27FC236}">
                <a16:creationId xmlns:a16="http://schemas.microsoft.com/office/drawing/2014/main" id="{77BA7D2D-0A68-9AAD-4486-BF0D4210341E}"/>
              </a:ext>
            </a:extLst>
          </p:cNvPr>
          <p:cNvCxnSpPr>
            <a:cxnSpLocks/>
          </p:cNvCxnSpPr>
          <p:nvPr/>
        </p:nvCxnSpPr>
        <p:spPr>
          <a:xfrm flipH="1">
            <a:off x="11230810" y="4583171"/>
            <a:ext cx="3375" cy="87230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786D9E-ABBA-4E61-43EE-978EE596E78A}"/>
              </a:ext>
            </a:extLst>
          </p:cNvPr>
          <p:cNvCxnSpPr>
            <a:cxnSpLocks/>
          </p:cNvCxnSpPr>
          <p:nvPr/>
        </p:nvCxnSpPr>
        <p:spPr>
          <a:xfrm flipH="1">
            <a:off x="10992578" y="5460344"/>
            <a:ext cx="237432" cy="116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A02474-506F-9BEB-F9CA-ADF88B7CF89E}"/>
              </a:ext>
            </a:extLst>
          </p:cNvPr>
          <p:cNvSpPr txBox="1">
            <a:spLocks/>
          </p:cNvSpPr>
          <p:nvPr/>
        </p:nvSpPr>
        <p:spPr>
          <a:xfrm>
            <a:off x="465413" y="5184834"/>
            <a:ext cx="10968199" cy="135636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latin typeface="Calibri"/>
                <a:cs typeface="Calibri"/>
              </a:rPr>
              <a:t> 60 Total Days         Current Velocity 100% </a:t>
            </a:r>
            <a:endParaRPr lang="en-US"/>
          </a:p>
          <a:p>
            <a:endParaRPr lang="en-US" sz="2400">
              <a:latin typeface="Calibri"/>
              <a:cs typeface="Calibri"/>
            </a:endParaRPr>
          </a:p>
          <a:p>
            <a:r>
              <a:rPr lang="en-US" sz="2400">
                <a:latin typeface="Calibri"/>
                <a:cs typeface="Calibri"/>
              </a:rPr>
              <a:t>1 Dream                2 Milestones            8 User Stories          17 Tasks          23 Issues </a:t>
            </a:r>
            <a:endParaRPr lang="en-US"/>
          </a:p>
        </p:txBody>
      </p:sp>
      <p:pic>
        <p:nvPicPr>
          <p:cNvPr id="11" name="Picture 25" descr="Shape, arrow&#10;&#10;Description automatically generated">
            <a:extLst>
              <a:ext uri="{FF2B5EF4-FFF2-40B4-BE49-F238E27FC236}">
                <a16:creationId xmlns:a16="http://schemas.microsoft.com/office/drawing/2014/main" id="{2EA67464-33FD-C4E2-6DCA-B55B2B4957CD}"/>
              </a:ext>
            </a:extLst>
          </p:cNvPr>
          <p:cNvPicPr>
            <a:picLocks noChangeAspect="1"/>
          </p:cNvPicPr>
          <p:nvPr/>
        </p:nvPicPr>
        <p:blipFill>
          <a:blip r:embed="rId3"/>
          <a:stretch>
            <a:fillRect/>
          </a:stretch>
        </p:blipFill>
        <p:spPr>
          <a:xfrm>
            <a:off x="1738619" y="5901937"/>
            <a:ext cx="575440" cy="528675"/>
          </a:xfrm>
          <a:prstGeom prst="rect">
            <a:avLst/>
          </a:prstGeom>
        </p:spPr>
      </p:pic>
      <p:pic>
        <p:nvPicPr>
          <p:cNvPr id="12" name="Picture 25" descr="Shape, arrow&#10;&#10;Description automatically generated">
            <a:extLst>
              <a:ext uri="{FF2B5EF4-FFF2-40B4-BE49-F238E27FC236}">
                <a16:creationId xmlns:a16="http://schemas.microsoft.com/office/drawing/2014/main" id="{489A2F69-9436-48F6-6D53-807BEA49FBD2}"/>
              </a:ext>
            </a:extLst>
          </p:cNvPr>
          <p:cNvPicPr>
            <a:picLocks noChangeAspect="1"/>
          </p:cNvPicPr>
          <p:nvPr/>
        </p:nvPicPr>
        <p:blipFill>
          <a:blip r:embed="rId3"/>
          <a:stretch>
            <a:fillRect/>
          </a:stretch>
        </p:blipFill>
        <p:spPr>
          <a:xfrm>
            <a:off x="5811377" y="5310730"/>
            <a:ext cx="312683" cy="279056"/>
          </a:xfrm>
          <a:prstGeom prst="rect">
            <a:avLst/>
          </a:prstGeom>
        </p:spPr>
      </p:pic>
      <p:pic>
        <p:nvPicPr>
          <p:cNvPr id="13" name="Picture 25" descr="Shape, arrow&#10;&#10;Description automatically generated">
            <a:extLst>
              <a:ext uri="{FF2B5EF4-FFF2-40B4-BE49-F238E27FC236}">
                <a16:creationId xmlns:a16="http://schemas.microsoft.com/office/drawing/2014/main" id="{24BB2342-602D-FC0C-82B4-542A96352A9E}"/>
              </a:ext>
            </a:extLst>
          </p:cNvPr>
          <p:cNvPicPr>
            <a:picLocks noChangeAspect="1"/>
          </p:cNvPicPr>
          <p:nvPr/>
        </p:nvPicPr>
        <p:blipFill>
          <a:blip r:embed="rId3"/>
          <a:stretch>
            <a:fillRect/>
          </a:stretch>
        </p:blipFill>
        <p:spPr>
          <a:xfrm>
            <a:off x="4563275" y="6151557"/>
            <a:ext cx="312683" cy="279056"/>
          </a:xfrm>
          <a:prstGeom prst="rect">
            <a:avLst/>
          </a:prstGeom>
        </p:spPr>
      </p:pic>
      <p:pic>
        <p:nvPicPr>
          <p:cNvPr id="14" name="Picture 25" descr="Shape, arrow&#10;&#10;Description automatically generated">
            <a:extLst>
              <a:ext uri="{FF2B5EF4-FFF2-40B4-BE49-F238E27FC236}">
                <a16:creationId xmlns:a16="http://schemas.microsoft.com/office/drawing/2014/main" id="{13258BD4-DD05-6BAE-A83B-E2E71230A22C}"/>
              </a:ext>
            </a:extLst>
          </p:cNvPr>
          <p:cNvPicPr>
            <a:picLocks noChangeAspect="1"/>
          </p:cNvPicPr>
          <p:nvPr/>
        </p:nvPicPr>
        <p:blipFill>
          <a:blip r:embed="rId3"/>
          <a:stretch>
            <a:fillRect/>
          </a:stretch>
        </p:blipFill>
        <p:spPr>
          <a:xfrm>
            <a:off x="7098894" y="6151557"/>
            <a:ext cx="312683" cy="279056"/>
          </a:xfrm>
          <a:prstGeom prst="rect">
            <a:avLst/>
          </a:prstGeom>
        </p:spPr>
      </p:pic>
      <p:pic>
        <p:nvPicPr>
          <p:cNvPr id="15" name="Picture 25" descr="Shape, arrow&#10;&#10;Description automatically generated">
            <a:extLst>
              <a:ext uri="{FF2B5EF4-FFF2-40B4-BE49-F238E27FC236}">
                <a16:creationId xmlns:a16="http://schemas.microsoft.com/office/drawing/2014/main" id="{64E69329-FB44-3C82-AFF8-EEDD8F953F47}"/>
              </a:ext>
            </a:extLst>
          </p:cNvPr>
          <p:cNvPicPr>
            <a:picLocks noChangeAspect="1"/>
          </p:cNvPicPr>
          <p:nvPr/>
        </p:nvPicPr>
        <p:blipFill>
          <a:blip r:embed="rId3"/>
          <a:stretch>
            <a:fillRect/>
          </a:stretch>
        </p:blipFill>
        <p:spPr>
          <a:xfrm>
            <a:off x="8727998" y="6072730"/>
            <a:ext cx="312683" cy="279056"/>
          </a:xfrm>
          <a:prstGeom prst="rect">
            <a:avLst/>
          </a:prstGeom>
        </p:spPr>
      </p:pic>
      <p:pic>
        <p:nvPicPr>
          <p:cNvPr id="20" name="Picture 25" descr="Shape, arrow&#10;&#10;Description automatically generated">
            <a:extLst>
              <a:ext uri="{FF2B5EF4-FFF2-40B4-BE49-F238E27FC236}">
                <a16:creationId xmlns:a16="http://schemas.microsoft.com/office/drawing/2014/main" id="{5F0C2D06-3EBC-B1F9-C1F4-32599138E55E}"/>
              </a:ext>
            </a:extLst>
          </p:cNvPr>
          <p:cNvPicPr>
            <a:picLocks noChangeAspect="1"/>
          </p:cNvPicPr>
          <p:nvPr/>
        </p:nvPicPr>
        <p:blipFill>
          <a:blip r:embed="rId3"/>
          <a:stretch>
            <a:fillRect/>
          </a:stretch>
        </p:blipFill>
        <p:spPr>
          <a:xfrm>
            <a:off x="10514756" y="6072730"/>
            <a:ext cx="312683" cy="279056"/>
          </a:xfrm>
          <a:prstGeom prst="rect">
            <a:avLst/>
          </a:prstGeom>
        </p:spPr>
      </p:pic>
    </p:spTree>
    <p:extLst>
      <p:ext uri="{BB962C8B-B14F-4D97-AF65-F5344CB8AC3E}">
        <p14:creationId xmlns:p14="http://schemas.microsoft.com/office/powerpoint/2010/main" val="33452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87B-0EDF-9F1A-933C-3A2089221352}"/>
              </a:ext>
            </a:extLst>
          </p:cNvPr>
          <p:cNvSpPr>
            <a:spLocks noGrp="1"/>
          </p:cNvSpPr>
          <p:nvPr>
            <p:ph type="title"/>
          </p:nvPr>
        </p:nvSpPr>
        <p:spPr>
          <a:xfrm>
            <a:off x="1143000" y="685800"/>
            <a:ext cx="9875520" cy="1356360"/>
          </a:xfrm>
        </p:spPr>
        <p:txBody>
          <a:bodyPr/>
          <a:lstStyle/>
          <a:p>
            <a:r>
              <a:rPr lang="en-US"/>
              <a:t>Technology Stack</a:t>
            </a:r>
          </a:p>
        </p:txBody>
      </p:sp>
      <p:pic>
        <p:nvPicPr>
          <p:cNvPr id="4" name="Picture 6" descr="Logo&#10;&#10;Description automatically generated">
            <a:extLst>
              <a:ext uri="{FF2B5EF4-FFF2-40B4-BE49-F238E27FC236}">
                <a16:creationId xmlns:a16="http://schemas.microsoft.com/office/drawing/2014/main" id="{C713A376-F481-0E1B-7D99-5531C560D3C7}"/>
              </a:ext>
            </a:extLst>
          </p:cNvPr>
          <p:cNvPicPr>
            <a:picLocks noGrp="1" noChangeAspect="1"/>
          </p:cNvPicPr>
          <p:nvPr>
            <p:ph idx="1"/>
          </p:nvPr>
        </p:nvPicPr>
        <p:blipFill>
          <a:blip r:embed="rId3"/>
          <a:stretch>
            <a:fillRect/>
          </a:stretch>
        </p:blipFill>
        <p:spPr>
          <a:xfrm>
            <a:off x="8101995" y="5395756"/>
            <a:ext cx="2163441" cy="755278"/>
          </a:xfrm>
        </p:spPr>
      </p:pic>
      <p:pic>
        <p:nvPicPr>
          <p:cNvPr id="6" name="Picture 8">
            <a:extLst>
              <a:ext uri="{FF2B5EF4-FFF2-40B4-BE49-F238E27FC236}">
                <a16:creationId xmlns:a16="http://schemas.microsoft.com/office/drawing/2014/main" id="{C5B551F8-66B2-7E46-3649-1A61AC89B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524" y="1888065"/>
            <a:ext cx="887251" cy="882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425E699-BAFD-A3FD-2D0E-86C4EEE3F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007" y="2038580"/>
            <a:ext cx="1175945" cy="1324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A8C7325A-A804-EC93-660C-7DAE94071F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8396" y="3285182"/>
            <a:ext cx="2588239" cy="249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540B996-F753-3827-95C0-2B2F559AB315}"/>
              </a:ext>
            </a:extLst>
          </p:cNvPr>
          <p:cNvSpPr txBox="1">
            <a:spLocks/>
          </p:cNvSpPr>
          <p:nvPr/>
        </p:nvSpPr>
        <p:spPr>
          <a:xfrm>
            <a:off x="990600" y="1964267"/>
            <a:ext cx="6122138" cy="4038600"/>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en-US"/>
              <a:t>HTML, CSS (GUI Development)</a:t>
            </a:r>
          </a:p>
          <a:p>
            <a:pPr lvl="1"/>
            <a:r>
              <a:rPr lang="en-US"/>
              <a:t>Bootstrap </a:t>
            </a:r>
            <a:r>
              <a:rPr lang="en-US">
                <a:ea typeface="+mn-lt"/>
                <a:cs typeface="+mn-lt"/>
              </a:rPr>
              <a:t>(GUI Development)</a:t>
            </a:r>
          </a:p>
          <a:p>
            <a:pPr lvl="1"/>
            <a:r>
              <a:rPr lang="en-US"/>
              <a:t>Esri Calcite </a:t>
            </a:r>
            <a:r>
              <a:rPr lang="en-US">
                <a:ea typeface="+mn-lt"/>
                <a:cs typeface="+mn-lt"/>
              </a:rPr>
              <a:t>(GUI Development)</a:t>
            </a:r>
          </a:p>
          <a:p>
            <a:pPr lvl="1"/>
            <a:r>
              <a:rPr lang="en-US">
                <a:ea typeface="+mn-lt"/>
                <a:cs typeface="+mn-lt"/>
              </a:rPr>
              <a:t>JavaScript (Frontend Scripting)</a:t>
            </a:r>
            <a:endParaRPr lang="en-US"/>
          </a:p>
          <a:p>
            <a:pPr lvl="1"/>
            <a:r>
              <a:rPr lang="en-US">
                <a:ea typeface="+mn-lt"/>
                <a:cs typeface="+mn-lt"/>
              </a:rPr>
              <a:t>Esri ArcGIS JavaScript API (Frontend Scripting)</a:t>
            </a:r>
          </a:p>
          <a:p>
            <a:pPr lvl="1"/>
            <a:r>
              <a:rPr lang="en-US"/>
              <a:t>Flask (Web application framework)</a:t>
            </a:r>
          </a:p>
          <a:p>
            <a:pPr lvl="1"/>
            <a:r>
              <a:rPr lang="en-US" err="1"/>
              <a:t>Pytest</a:t>
            </a:r>
            <a:r>
              <a:rPr lang="en-US"/>
              <a:t> (Unit testing</a:t>
            </a:r>
            <a:r>
              <a:rPr lang="en-US">
                <a:ea typeface="+mn-lt"/>
                <a:cs typeface="+mn-lt"/>
              </a:rPr>
              <a:t>)</a:t>
            </a:r>
          </a:p>
          <a:p>
            <a:pPr lvl="1"/>
            <a:r>
              <a:rPr lang="en-US"/>
              <a:t>API's</a:t>
            </a:r>
          </a:p>
          <a:p>
            <a:pPr lvl="2"/>
            <a:r>
              <a:rPr lang="en-US"/>
              <a:t>ArcGIS </a:t>
            </a:r>
            <a:r>
              <a:rPr lang="en-US" err="1"/>
              <a:t>BaseMAP</a:t>
            </a:r>
            <a:endParaRPr lang="en-US"/>
          </a:p>
          <a:p>
            <a:pPr lvl="2"/>
            <a:r>
              <a:rPr lang="en-US"/>
              <a:t>ArcGIS Geocoding</a:t>
            </a:r>
          </a:p>
          <a:p>
            <a:pPr lvl="2"/>
            <a:r>
              <a:rPr lang="en-US"/>
              <a:t>YELP</a:t>
            </a:r>
          </a:p>
          <a:p>
            <a:pPr lvl="1"/>
            <a:r>
              <a:rPr lang="en-US"/>
              <a:t>SQLite (Filesystem database)</a:t>
            </a:r>
          </a:p>
          <a:p>
            <a:pPr marL="274320" lvl="1" indent="0">
              <a:buNone/>
            </a:pPr>
            <a:endParaRPr lang="en-US"/>
          </a:p>
          <a:p>
            <a:endParaRPr lang="en-US"/>
          </a:p>
        </p:txBody>
      </p:sp>
      <p:pic>
        <p:nvPicPr>
          <p:cNvPr id="9" name="Picture 10" descr="Logo, company name&#10;&#10;Description automatically generated">
            <a:extLst>
              <a:ext uri="{FF2B5EF4-FFF2-40B4-BE49-F238E27FC236}">
                <a16:creationId xmlns:a16="http://schemas.microsoft.com/office/drawing/2014/main" id="{F410D7A5-B334-DB0D-BDE9-D4C74D178A8E}"/>
              </a:ext>
            </a:extLst>
          </p:cNvPr>
          <p:cNvPicPr>
            <a:picLocks noChangeAspect="1"/>
          </p:cNvPicPr>
          <p:nvPr/>
        </p:nvPicPr>
        <p:blipFill>
          <a:blip r:embed="rId7"/>
          <a:stretch>
            <a:fillRect/>
          </a:stretch>
        </p:blipFill>
        <p:spPr>
          <a:xfrm>
            <a:off x="7306734" y="3259666"/>
            <a:ext cx="1363133" cy="1354667"/>
          </a:xfrm>
          <a:prstGeom prst="rect">
            <a:avLst/>
          </a:prstGeom>
        </p:spPr>
      </p:pic>
      <p:sp>
        <p:nvSpPr>
          <p:cNvPr id="11" name="Content Placeholder 2">
            <a:extLst>
              <a:ext uri="{FF2B5EF4-FFF2-40B4-BE49-F238E27FC236}">
                <a16:creationId xmlns:a16="http://schemas.microsoft.com/office/drawing/2014/main" id="{76DB42B2-D200-4981-05FD-DF60FECC93EF}"/>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129930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2291459" y="509734"/>
            <a:ext cx="9510907" cy="6032695"/>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AutoNum type="arabicPeriod"/>
            </a:pPr>
            <a:r>
              <a:rPr lang="en-US" sz="1600" b="0" i="0">
                <a:solidFill>
                  <a:schemeClr val="tx1">
                    <a:lumMod val="50000"/>
                    <a:lumOff val="50000"/>
                  </a:schemeClr>
                </a:solidFill>
                <a:effectLst/>
                <a:latin typeface="-apple-system"/>
              </a:rPr>
              <a:t>To be able to see a website which has map on home page, and it's zoom to Claremont city by default and have ability to search required location.</a:t>
            </a:r>
            <a:endParaRPr lang="en-US" sz="1600">
              <a:solidFill>
                <a:schemeClr val="tx1">
                  <a:lumMod val="50000"/>
                  <a:lumOff val="50000"/>
                </a:schemeClr>
              </a:solidFill>
            </a:endParaRPr>
          </a:p>
          <a:p>
            <a:pPr marL="560070" indent="-514350" algn="l">
              <a:buFont typeface="+mj-lt"/>
              <a:buAutoNum type="arabicPeriod"/>
            </a:pPr>
            <a:r>
              <a:rPr lang="en-US" sz="1600">
                <a:solidFill>
                  <a:schemeClr val="tx1">
                    <a:lumMod val="50000"/>
                    <a:lumOff val="50000"/>
                  </a:schemeClr>
                </a:solidFill>
                <a:latin typeface="-apple-system"/>
              </a:rPr>
              <a:t>T</a:t>
            </a:r>
            <a:r>
              <a:rPr lang="en-US" sz="1600" b="0" i="0">
                <a:solidFill>
                  <a:schemeClr val="tx1">
                    <a:lumMod val="50000"/>
                    <a:lumOff val="50000"/>
                  </a:schemeClr>
                </a:solidFill>
                <a:effectLst/>
                <a:latin typeface="-apple-system"/>
              </a:rPr>
              <a:t>he website to be responsive. It must be rendered properly on desktop and mobile devices properly.</a:t>
            </a:r>
          </a:p>
          <a:p>
            <a:pPr marL="560070" indent="-514350">
              <a:buFont typeface="+mj-lt"/>
              <a:buAutoNum type="arabicPeriod"/>
            </a:pPr>
            <a:r>
              <a:rPr lang="en-US" sz="1600">
                <a:solidFill>
                  <a:schemeClr val="tx1">
                    <a:lumMod val="50000"/>
                    <a:lumOff val="50000"/>
                  </a:schemeClr>
                </a:solidFill>
                <a:latin typeface="-apple-system"/>
              </a:rPr>
              <a:t>To</a:t>
            </a:r>
            <a:r>
              <a:rPr lang="en-US" sz="1600" b="0" i="0">
                <a:solidFill>
                  <a:schemeClr val="tx1">
                    <a:lumMod val="50000"/>
                    <a:lumOff val="50000"/>
                  </a:schemeClr>
                </a:solidFill>
                <a:effectLst/>
                <a:latin typeface="-apple-system"/>
              </a:rPr>
              <a:t> be able to move around the map (zoom in and out) and see different types of maps and change settings of website/application to see it in different themes. User shall not be able zoom out beyond USA country.</a:t>
            </a:r>
          </a:p>
          <a:p>
            <a:pPr marL="560070" indent="-514350">
              <a:buFont typeface="+mj-lt"/>
              <a:buAutoNum type="arabicPeriod"/>
            </a:pPr>
            <a:r>
              <a:rPr lang="en-US" sz="1600" b="0" i="0">
                <a:solidFill>
                  <a:schemeClr val="tx1">
                    <a:lumMod val="50000"/>
                    <a:lumOff val="50000"/>
                  </a:schemeClr>
                </a:solidFill>
                <a:effectLst/>
                <a:latin typeface="-apple-system"/>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600">
                <a:solidFill>
                  <a:schemeClr val="tx1">
                    <a:lumMod val="50000"/>
                    <a:lumOff val="50000"/>
                  </a:schemeClr>
                </a:solidFill>
                <a:latin typeface="-apple-system"/>
              </a:rPr>
              <a:t>T</a:t>
            </a:r>
            <a:r>
              <a:rPr lang="en-US" sz="1600" b="0" i="0">
                <a:solidFill>
                  <a:schemeClr val="tx1">
                    <a:lumMod val="50000"/>
                    <a:lumOff val="50000"/>
                  </a:schemeClr>
                </a:solidFill>
                <a:effectLst/>
                <a:latin typeface="-apple-system"/>
              </a:rPr>
              <a:t>o browse through all search results on map and shall be able to retrieve more information by clicking on specific search result on map.</a:t>
            </a:r>
          </a:p>
          <a:p>
            <a:pPr marL="560070" indent="-514350">
              <a:buFont typeface="+mj-lt"/>
              <a:buAutoNum type="arabicPeriod"/>
            </a:pPr>
            <a:r>
              <a:rPr lang="en-US" sz="1600">
                <a:solidFill>
                  <a:schemeClr val="tx1">
                    <a:lumMod val="50000"/>
                    <a:lumOff val="50000"/>
                  </a:schemeClr>
                </a:solidFill>
                <a:latin typeface="-apple-system"/>
              </a:rPr>
              <a:t>To</a:t>
            </a:r>
            <a:r>
              <a:rPr lang="en-US" sz="1600" b="0" i="0">
                <a:solidFill>
                  <a:schemeClr val="tx1">
                    <a:lumMod val="50000"/>
                    <a:lumOff val="50000"/>
                  </a:schemeClr>
                </a:solidFill>
                <a:effectLst/>
                <a:latin typeface="-apple-system"/>
              </a:rPr>
              <a:t> see additional information like rating, distance etc. for all search results from</a:t>
            </a:r>
            <a:r>
              <a:rPr lang="en-US" sz="1600">
                <a:solidFill>
                  <a:schemeClr val="tx1">
                    <a:lumMod val="50000"/>
                    <a:lumOff val="50000"/>
                  </a:schemeClr>
                </a:solidFill>
                <a:latin typeface="-apple-system"/>
              </a:rPr>
              <a:t> </a:t>
            </a:r>
            <a:r>
              <a:rPr lang="en-US" sz="1600" b="0" i="0">
                <a:solidFill>
                  <a:schemeClr val="tx1">
                    <a:lumMod val="50000"/>
                    <a:lumOff val="50000"/>
                  </a:schemeClr>
                </a:solidFill>
                <a:effectLst/>
                <a:latin typeface="-apple-system"/>
              </a:rPr>
              <a:t> specified search location.</a:t>
            </a:r>
          </a:p>
          <a:p>
            <a:pPr marL="560070" indent="-514350">
              <a:buAutoNum type="arabicPeriod"/>
            </a:pPr>
            <a:endParaRPr lang="en-US" sz="1600">
              <a:solidFill>
                <a:schemeClr val="tx1">
                  <a:lumMod val="50000"/>
                  <a:lumOff val="50000"/>
                </a:schemeClr>
              </a:solidFill>
              <a:latin typeface="-apple-system"/>
            </a:endParaRPr>
          </a:p>
          <a:p>
            <a:pPr marL="560070" indent="-514350">
              <a:buFont typeface="+mj-lt"/>
              <a:buAutoNum type="arabicPeriod"/>
            </a:pPr>
            <a:r>
              <a:rPr lang="en-US" sz="2000" b="1" i="0">
                <a:solidFill>
                  <a:srgbClr val="24292F"/>
                </a:solidFill>
                <a:effectLst/>
                <a:latin typeface="-apple-system"/>
              </a:rPr>
              <a:t>Admin user wants to be able to login into website to view admin dashboard.</a:t>
            </a:r>
          </a:p>
          <a:p>
            <a:pPr marL="560070" indent="-514350">
              <a:buFont typeface="+mj-lt"/>
              <a:buAutoNum type="arabicPeriod"/>
            </a:pPr>
            <a:r>
              <a:rPr lang="en-US" sz="2000" b="1" i="0">
                <a:solidFill>
                  <a:srgbClr val="24292F"/>
                </a:solidFill>
                <a:effectLst/>
                <a:latin typeface="-apple-system"/>
              </a:rPr>
              <a:t>Admin user wants to know which filters are selected most often </a:t>
            </a:r>
            <a:r>
              <a:rPr lang="en-US" sz="2000" b="1">
                <a:solidFill>
                  <a:srgbClr val="24292F"/>
                </a:solidFill>
                <a:latin typeface="-apple-system"/>
              </a:rPr>
              <a:t>and be able to modify category and sub-categories.</a:t>
            </a:r>
            <a:endParaRPr lang="en-US" sz="2000" b="1" i="0">
              <a:solidFill>
                <a:srgbClr val="24292F"/>
              </a:solidFill>
              <a:effectLst/>
              <a:latin typeface="-apple-system"/>
            </a:endParaRPr>
          </a:p>
        </p:txBody>
      </p:sp>
      <p:cxnSp>
        <p:nvCxnSpPr>
          <p:cNvPr id="4" name="Straight Arrow Connector 3">
            <a:extLst>
              <a:ext uri="{FF2B5EF4-FFF2-40B4-BE49-F238E27FC236}">
                <a16:creationId xmlns:a16="http://schemas.microsoft.com/office/drawing/2014/main" id="{F492B0DD-BF37-2EEC-205A-43CAF3863A5D}"/>
              </a:ext>
            </a:extLst>
          </p:cNvPr>
          <p:cNvCxnSpPr/>
          <p:nvPr/>
        </p:nvCxnSpPr>
        <p:spPr>
          <a:xfrm flipH="1">
            <a:off x="1013753" y="652248"/>
            <a:ext cx="14038" cy="3607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D9FFF1B-AD96-1D6C-54F9-A69D8D1298BE}"/>
              </a:ext>
            </a:extLst>
          </p:cNvPr>
          <p:cNvCxnSpPr>
            <a:cxnSpLocks/>
          </p:cNvCxnSpPr>
          <p:nvPr/>
        </p:nvCxnSpPr>
        <p:spPr>
          <a:xfrm flipH="1">
            <a:off x="1018383" y="4276414"/>
            <a:ext cx="923090"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AF29EE-A1A7-119E-EC9C-27C7FA506FFB}"/>
              </a:ext>
            </a:extLst>
          </p:cNvPr>
          <p:cNvCxnSpPr>
            <a:cxnSpLocks/>
          </p:cNvCxnSpPr>
          <p:nvPr/>
        </p:nvCxnSpPr>
        <p:spPr>
          <a:xfrm flipH="1">
            <a:off x="1027790" y="640523"/>
            <a:ext cx="1277814"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9F0C13-8B77-A433-F78F-A7CD2A13B15F}"/>
              </a:ext>
            </a:extLst>
          </p:cNvPr>
          <p:cNvCxnSpPr>
            <a:cxnSpLocks/>
          </p:cNvCxnSpPr>
          <p:nvPr/>
        </p:nvCxnSpPr>
        <p:spPr>
          <a:xfrm flipH="1">
            <a:off x="493781" y="5164965"/>
            <a:ext cx="1593125" cy="248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24BDA6-1E06-AD8E-5539-E6776FC0F6EA}"/>
              </a:ext>
            </a:extLst>
          </p:cNvPr>
          <p:cNvCxnSpPr>
            <a:cxnSpLocks/>
          </p:cNvCxnSpPr>
          <p:nvPr/>
        </p:nvCxnSpPr>
        <p:spPr>
          <a:xfrm flipH="1">
            <a:off x="454369" y="5983213"/>
            <a:ext cx="1658813" cy="117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32535D-F9E7-E56C-DC7A-4DDA12985023}"/>
              </a:ext>
            </a:extLst>
          </p:cNvPr>
          <p:cNvCxnSpPr>
            <a:cxnSpLocks/>
          </p:cNvCxnSpPr>
          <p:nvPr/>
        </p:nvCxnSpPr>
        <p:spPr>
          <a:xfrm>
            <a:off x="475621" y="5182831"/>
            <a:ext cx="5582" cy="80596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9421B8FC-A518-F764-1771-34719098FB29}"/>
              </a:ext>
            </a:extLst>
          </p:cNvPr>
          <p:cNvSpPr txBox="1">
            <a:spLocks/>
          </p:cNvSpPr>
          <p:nvPr/>
        </p:nvSpPr>
        <p:spPr>
          <a:xfrm>
            <a:off x="336950" y="4431930"/>
            <a:ext cx="3490484" cy="8965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b="1">
                <a:solidFill>
                  <a:schemeClr val="tx1">
                    <a:lumMod val="95000"/>
                    <a:lumOff val="5000"/>
                  </a:schemeClr>
                </a:solidFill>
              </a:rPr>
              <a:t>Milestone 2</a:t>
            </a:r>
            <a:r>
              <a:rPr lang="en-US" sz="2800"/>
              <a:t>  </a:t>
            </a:r>
            <a:r>
              <a:rPr lang="en-US"/>
              <a:t>  </a:t>
            </a:r>
          </a:p>
        </p:txBody>
      </p:sp>
      <p:sp>
        <p:nvSpPr>
          <p:cNvPr id="22" name="Content Placeholder 2">
            <a:extLst>
              <a:ext uri="{FF2B5EF4-FFF2-40B4-BE49-F238E27FC236}">
                <a16:creationId xmlns:a16="http://schemas.microsoft.com/office/drawing/2014/main" id="{5A698A63-B649-03C0-F8E4-7E487A82C059}"/>
              </a:ext>
            </a:extLst>
          </p:cNvPr>
          <p:cNvSpPr txBox="1">
            <a:spLocks/>
          </p:cNvSpPr>
          <p:nvPr/>
        </p:nvSpPr>
        <p:spPr>
          <a:xfrm>
            <a:off x="174685"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23" name="Title 1">
            <a:extLst>
              <a:ext uri="{FF2B5EF4-FFF2-40B4-BE49-F238E27FC236}">
                <a16:creationId xmlns:a16="http://schemas.microsoft.com/office/drawing/2014/main" id="{7CD15464-7C31-46FE-0CF5-D1D79077D5B7}"/>
              </a:ext>
            </a:extLst>
          </p:cNvPr>
          <p:cNvSpPr txBox="1">
            <a:spLocks/>
          </p:cNvSpPr>
          <p:nvPr/>
        </p:nvSpPr>
        <p:spPr>
          <a:xfrm rot="-5400000">
            <a:off x="-1029232" y="1404204"/>
            <a:ext cx="3490484" cy="89653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a:solidFill>
                  <a:schemeClr val="tx1">
                    <a:lumMod val="50000"/>
                    <a:lumOff val="50000"/>
                  </a:schemeClr>
                </a:solidFill>
              </a:rPr>
              <a:t>Milestone 1</a:t>
            </a:r>
            <a:r>
              <a:rPr lang="en-US" sz="2800"/>
              <a:t>  </a:t>
            </a:r>
            <a:r>
              <a:rPr lang="en-US"/>
              <a:t>  </a:t>
            </a:r>
          </a:p>
        </p:txBody>
      </p:sp>
      <p:sp>
        <p:nvSpPr>
          <p:cNvPr id="5" name="Content Placeholder 2">
            <a:extLst>
              <a:ext uri="{FF2B5EF4-FFF2-40B4-BE49-F238E27FC236}">
                <a16:creationId xmlns:a16="http://schemas.microsoft.com/office/drawing/2014/main" id="{3BEE9581-5FD0-0352-EAB7-E3BDCEAFA2CD}"/>
              </a:ext>
            </a:extLst>
          </p:cNvPr>
          <p:cNvSpPr txBox="1">
            <a:spLocks/>
          </p:cNvSpPr>
          <p:nvPr/>
        </p:nvSpPr>
        <p:spPr>
          <a:xfrm>
            <a:off x="5200859" y="4428207"/>
            <a:ext cx="5632281" cy="73206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74320" lvl="1" indent="0">
              <a:buNone/>
            </a:pPr>
            <a:r>
              <a:rPr lang="en-US"/>
              <a:t>~(REFACTORING)~</a:t>
            </a:r>
          </a:p>
          <a:p>
            <a:pPr marL="274320" lvl="1" indent="0">
              <a:buNone/>
            </a:pPr>
            <a:endParaRPr lang="en-US"/>
          </a:p>
          <a:p>
            <a:endParaRPr lang="en-US"/>
          </a:p>
        </p:txBody>
      </p:sp>
    </p:spTree>
    <p:extLst>
      <p:ext uri="{BB962C8B-B14F-4D97-AF65-F5344CB8AC3E}">
        <p14:creationId xmlns:p14="http://schemas.microsoft.com/office/powerpoint/2010/main" val="421704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D181-2469-3008-3835-C3FDE8DC279B}"/>
              </a:ext>
            </a:extLst>
          </p:cNvPr>
          <p:cNvSpPr>
            <a:spLocks noGrp="1"/>
          </p:cNvSpPr>
          <p:nvPr>
            <p:ph type="title"/>
          </p:nvPr>
        </p:nvSpPr>
        <p:spPr>
          <a:xfrm>
            <a:off x="1301151" y="63260"/>
            <a:ext cx="9875520" cy="1356360"/>
          </a:xfrm>
        </p:spPr>
        <p:txBody>
          <a:bodyPr/>
          <a:lstStyle/>
          <a:p>
            <a:r>
              <a:rPr lang="en-US">
                <a:solidFill>
                  <a:srgbClr val="002060"/>
                </a:solidFill>
              </a:rPr>
              <a:t>Milestone 1 </a:t>
            </a:r>
            <a:endParaRPr lang="en-US"/>
          </a:p>
        </p:txBody>
      </p:sp>
      <p:pic>
        <p:nvPicPr>
          <p:cNvPr id="4" name="Picture 4" descr="A picture containing map&#10;&#10;Description automatically generated">
            <a:extLst>
              <a:ext uri="{FF2B5EF4-FFF2-40B4-BE49-F238E27FC236}">
                <a16:creationId xmlns:a16="http://schemas.microsoft.com/office/drawing/2014/main" id="{22D0307A-9938-A657-609C-51AAEAC54936}"/>
              </a:ext>
            </a:extLst>
          </p:cNvPr>
          <p:cNvPicPr>
            <a:picLocks noChangeAspect="1"/>
          </p:cNvPicPr>
          <p:nvPr/>
        </p:nvPicPr>
        <p:blipFill>
          <a:blip r:embed="rId2"/>
          <a:stretch>
            <a:fillRect/>
          </a:stretch>
        </p:blipFill>
        <p:spPr>
          <a:xfrm>
            <a:off x="1158816" y="1134633"/>
            <a:ext cx="9888747" cy="5235714"/>
          </a:xfrm>
          <a:prstGeom prst="rect">
            <a:avLst/>
          </a:prstGeom>
        </p:spPr>
      </p:pic>
      <p:sp>
        <p:nvSpPr>
          <p:cNvPr id="6" name="Content Placeholder 2">
            <a:extLst>
              <a:ext uri="{FF2B5EF4-FFF2-40B4-BE49-F238E27FC236}">
                <a16:creationId xmlns:a16="http://schemas.microsoft.com/office/drawing/2014/main" id="{584F84E9-C9DD-FA87-545C-1B46FD38527E}"/>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770818326"/>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c0d385c-4887-43dd-bdca-226747129f3e" xsi:nil="true"/>
    <lcf76f155ced4ddcb4097134ff3c332f xmlns="fa4065da-89fc-4168-9e91-95ac9fdbc22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E8A1F7AC67B7429A92C3B61EB374C3" ma:contentTypeVersion="10" ma:contentTypeDescription="Create a new document." ma:contentTypeScope="" ma:versionID="7085c688b901f32aec1e472ce01e5703">
  <xsd:schema xmlns:xsd="http://www.w3.org/2001/XMLSchema" xmlns:xs="http://www.w3.org/2001/XMLSchema" xmlns:p="http://schemas.microsoft.com/office/2006/metadata/properties" xmlns:ns2="fa4065da-89fc-4168-9e91-95ac9fdbc22c" xmlns:ns3="3c0d385c-4887-43dd-bdca-226747129f3e" targetNamespace="http://schemas.microsoft.com/office/2006/metadata/properties" ma:root="true" ma:fieldsID="bf377e053ef7aab43323c04b7715c9af" ns2:_="" ns3:_="">
    <xsd:import namespace="fa4065da-89fc-4168-9e91-95ac9fdbc22c"/>
    <xsd:import namespace="3c0d385c-4887-43dd-bdca-226747129f3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065da-89fc-4168-9e91-95ac9fdbc2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ed54add-fbf2-4b77-ae8f-05ce34c7ec7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0d385c-4887-43dd-bdca-226747129f3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f1dca37-6223-4b92-a9cd-9c2ab4703021}" ma:internalName="TaxCatchAll" ma:showField="CatchAllData" ma:web="3c0d385c-4887-43dd-bdca-226747129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AC709B-0D07-4FD8-882D-CE0D78242F9B}">
  <ds:schemaRefs>
    <ds:schemaRef ds:uri="3c0d385c-4887-43dd-bdca-226747129f3e"/>
    <ds:schemaRef ds:uri="fa4065da-89fc-4168-9e91-95ac9fdbc22c"/>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E5F2BEA-CEBE-43D4-A28C-86A1FC440EEE}">
  <ds:schemaRefs>
    <ds:schemaRef ds:uri="3c0d385c-4887-43dd-bdca-226747129f3e"/>
    <ds:schemaRef ds:uri="fa4065da-89fc-4168-9e91-95ac9fdbc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25DE96-C09E-4FA9-A700-E2D44B038F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TM03457444[[fn=Basis]]</Template>
  <Application>Microsoft Office PowerPoint</Application>
  <PresentationFormat>Widescreen</PresentationFormat>
  <Slides>21</Slides>
  <Notes>15</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Basis</vt:lpstr>
      <vt:lpstr>PowerPoint Presentation</vt:lpstr>
      <vt:lpstr>Presentation Outline</vt:lpstr>
      <vt:lpstr>PowerPoint Presentation</vt:lpstr>
      <vt:lpstr>claremont-presents.com   an application</vt:lpstr>
      <vt:lpstr>Project Source</vt:lpstr>
      <vt:lpstr>PowerPoint Presentation</vt:lpstr>
      <vt:lpstr>Technology Stack</vt:lpstr>
      <vt:lpstr>PowerPoint Presentation</vt:lpstr>
      <vt:lpstr>Milestone 1 </vt:lpstr>
      <vt:lpstr>Milestone 2  Database and Admin Controls / Coding</vt:lpstr>
      <vt:lpstr>Milestone 2  DB Code Example</vt:lpstr>
      <vt:lpstr>PowerPoint Presentation</vt:lpstr>
      <vt:lpstr>Milestone 2  Admin Code Example</vt:lpstr>
      <vt:lpstr>Code Refactoring</vt:lpstr>
      <vt:lpstr>Coding Structure </vt:lpstr>
      <vt:lpstr>Application &amp; Tests Demonstration http://127.0.0.1:5000  (holding site for claremont-presents.com)</vt:lpstr>
      <vt:lpstr>Testing Strategies</vt:lpstr>
      <vt:lpstr>Testing Coverage</vt:lpstr>
      <vt:lpstr>Claremont-Presents What We Learned</vt:lpstr>
      <vt:lpstr>Claremont-Presents 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Sayre</dc:creator>
  <cp:revision>22</cp:revision>
  <dcterms:created xsi:type="dcterms:W3CDTF">2022-10-28T06:24:22Z</dcterms:created>
  <dcterms:modified xsi:type="dcterms:W3CDTF">2022-12-06T23:29:33Z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0x01010000E8A1F7AC67B7429A92C3B61EB374C3</vt:lpwstr>
  </property>
  <property fmtid="{D5CDD505-2E9C-101B-9397-08002B2CF9AE}" pid="3" name="MediaServiceImageTags">
    <vt:lpwstr/>
  </property>
</Properties>
</file>